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7"/>
  </p:notesMasterIdLst>
  <p:sldIdLst>
    <p:sldId id="256" r:id="rId5"/>
    <p:sldId id="301" r:id="rId6"/>
    <p:sldId id="444" r:id="rId7"/>
    <p:sldId id="445" r:id="rId8"/>
    <p:sldId id="446" r:id="rId9"/>
    <p:sldId id="447" r:id="rId10"/>
    <p:sldId id="448" r:id="rId11"/>
    <p:sldId id="546" r:id="rId12"/>
    <p:sldId id="572" r:id="rId13"/>
    <p:sldId id="547" r:id="rId14"/>
    <p:sldId id="548" r:id="rId15"/>
    <p:sldId id="549" r:id="rId16"/>
    <p:sldId id="449" r:id="rId17"/>
    <p:sldId id="450" r:id="rId18"/>
    <p:sldId id="463" r:id="rId19"/>
    <p:sldId id="451" r:id="rId20"/>
    <p:sldId id="550" r:id="rId21"/>
    <p:sldId id="552" r:id="rId22"/>
    <p:sldId id="455" r:id="rId23"/>
    <p:sldId id="464" r:id="rId24"/>
    <p:sldId id="465" r:id="rId25"/>
    <p:sldId id="466" r:id="rId26"/>
    <p:sldId id="467" r:id="rId27"/>
    <p:sldId id="573" r:id="rId28"/>
    <p:sldId id="554" r:id="rId29"/>
    <p:sldId id="555" r:id="rId30"/>
    <p:sldId id="556" r:id="rId31"/>
    <p:sldId id="557" r:id="rId32"/>
    <p:sldId id="553" r:id="rId33"/>
    <p:sldId id="540" r:id="rId34"/>
    <p:sldId id="456" r:id="rId35"/>
    <p:sldId id="457" r:id="rId36"/>
    <p:sldId id="459" r:id="rId37"/>
    <p:sldId id="541" r:id="rId38"/>
    <p:sldId id="468" r:id="rId39"/>
    <p:sldId id="460" r:id="rId40"/>
    <p:sldId id="461" r:id="rId41"/>
    <p:sldId id="542" r:id="rId42"/>
    <p:sldId id="469" r:id="rId43"/>
    <p:sldId id="462" r:id="rId44"/>
    <p:sldId id="558" r:id="rId45"/>
    <p:sldId id="452" r:id="rId46"/>
    <p:sldId id="560" r:id="rId47"/>
    <p:sldId id="561" r:id="rId48"/>
    <p:sldId id="564" r:id="rId49"/>
    <p:sldId id="565" r:id="rId50"/>
    <p:sldId id="559" r:id="rId51"/>
    <p:sldId id="519" r:id="rId52"/>
    <p:sldId id="522" r:id="rId53"/>
    <p:sldId id="523" r:id="rId54"/>
    <p:sldId id="520" r:id="rId55"/>
    <p:sldId id="524" r:id="rId56"/>
    <p:sldId id="566" r:id="rId57"/>
    <p:sldId id="568" r:id="rId58"/>
    <p:sldId id="567" r:id="rId59"/>
    <p:sldId id="570" r:id="rId60"/>
    <p:sldId id="569" r:id="rId61"/>
    <p:sldId id="571" r:id="rId62"/>
    <p:sldId id="514" r:id="rId63"/>
    <p:sldId id="521" r:id="rId64"/>
    <p:sldId id="525" r:id="rId65"/>
    <p:sldId id="515" r:id="rId66"/>
    <p:sldId id="516" r:id="rId67"/>
    <p:sldId id="479" r:id="rId68"/>
    <p:sldId id="453" r:id="rId69"/>
    <p:sldId id="482" r:id="rId70"/>
    <p:sldId id="483" r:id="rId71"/>
    <p:sldId id="484" r:id="rId72"/>
    <p:sldId id="454" r:id="rId73"/>
    <p:sldId id="470" r:id="rId74"/>
    <p:sldId id="471" r:id="rId75"/>
    <p:sldId id="472" r:id="rId76"/>
    <p:sldId id="473" r:id="rId77"/>
    <p:sldId id="474" r:id="rId78"/>
    <p:sldId id="488" r:id="rId79"/>
    <p:sldId id="490" r:id="rId80"/>
    <p:sldId id="492" r:id="rId81"/>
    <p:sldId id="493" r:id="rId82"/>
    <p:sldId id="491" r:id="rId83"/>
    <p:sldId id="480" r:id="rId84"/>
    <p:sldId id="485" r:id="rId85"/>
    <p:sldId id="500" r:id="rId86"/>
    <p:sldId id="498" r:id="rId87"/>
    <p:sldId id="502" r:id="rId88"/>
    <p:sldId id="499" r:id="rId89"/>
    <p:sldId id="501" r:id="rId90"/>
    <p:sldId id="503" r:id="rId91"/>
    <p:sldId id="494" r:id="rId92"/>
    <p:sldId id="306" r:id="rId93"/>
    <p:sldId id="495" r:id="rId94"/>
    <p:sldId id="496" r:id="rId95"/>
    <p:sldId id="504" r:id="rId96"/>
    <p:sldId id="508" r:id="rId97"/>
    <p:sldId id="576" r:id="rId98"/>
    <p:sldId id="577" r:id="rId99"/>
    <p:sldId id="575" r:id="rId100"/>
    <p:sldId id="531" r:id="rId101"/>
    <p:sldId id="532" r:id="rId102"/>
    <p:sldId id="533" r:id="rId103"/>
    <p:sldId id="535" r:id="rId104"/>
    <p:sldId id="534" r:id="rId105"/>
    <p:sldId id="526" r:id="rId106"/>
    <p:sldId id="579" r:id="rId107"/>
    <p:sldId id="580" r:id="rId108"/>
    <p:sldId id="581" r:id="rId109"/>
    <p:sldId id="582" r:id="rId110"/>
    <p:sldId id="583" r:id="rId111"/>
    <p:sldId id="586" r:id="rId112"/>
    <p:sldId id="584" r:id="rId113"/>
    <p:sldId id="585" r:id="rId114"/>
    <p:sldId id="536" r:id="rId115"/>
    <p:sldId id="527" r:id="rId116"/>
    <p:sldId id="528" r:id="rId117"/>
    <p:sldId id="529" r:id="rId118"/>
    <p:sldId id="530" r:id="rId119"/>
    <p:sldId id="537" r:id="rId120"/>
    <p:sldId id="538" r:id="rId121"/>
    <p:sldId id="539" r:id="rId122"/>
    <p:sldId id="543" r:id="rId123"/>
    <p:sldId id="544" r:id="rId124"/>
    <p:sldId id="545" r:id="rId125"/>
    <p:sldId id="481" r:id="rId126"/>
    <p:sldId id="505" r:id="rId127"/>
    <p:sldId id="506" r:id="rId128"/>
    <p:sldId id="509" r:id="rId129"/>
    <p:sldId id="507" r:id="rId130"/>
    <p:sldId id="510" r:id="rId131"/>
    <p:sldId id="487" r:id="rId132"/>
    <p:sldId id="511" r:id="rId133"/>
    <p:sldId id="512" r:id="rId134"/>
    <p:sldId id="475" r:id="rId135"/>
    <p:sldId id="412"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Bohn" initials="CB" lastIdx="1" clrIdx="0">
    <p:extLst>
      <p:ext uri="{19B8F6BF-5375-455C-9EA6-DF929625EA0E}">
        <p15:presenceInfo xmlns:p15="http://schemas.microsoft.com/office/powerpoint/2012/main" userId="S::cbohn2@unl.edu::8846c46b-5589-4bfa-9ce6-d52aec7c2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D2DFF0"/>
    <a:srgbClr val="E8E9FF"/>
    <a:srgbClr val="FFFF00"/>
    <a:srgbClr val="00FA00"/>
    <a:srgbClr val="FFFFFF"/>
    <a:srgbClr val="E9F1F8"/>
    <a:srgbClr val="E7ECEE"/>
    <a:srgbClr val="C27CF8"/>
    <a:srgbClr val="FEC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329381-A4DD-5F4B-9AE2-6BB8B9C60048}" v="5" dt="2023-10-28T14:50:55.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4" autoAdjust="0"/>
    <p:restoredTop sz="74830" autoAdjust="0"/>
  </p:normalViewPr>
  <p:slideViewPr>
    <p:cSldViewPr snapToGrid="0">
      <p:cViewPr varScale="1">
        <p:scale>
          <a:sx n="90" d="100"/>
          <a:sy n="90" d="100"/>
        </p:scale>
        <p:origin x="1728"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Bohn" userId="8846c46b-5589-4bfa-9ce6-d52aec7c255d" providerId="ADAL" clId="{1F7FDCE9-E504-074B-AF15-D67616B45FA8}"/>
    <pc:docChg chg="undo custSel addSld modSld">
      <pc:chgData name="Christopher Bohn" userId="8846c46b-5589-4bfa-9ce6-d52aec7c255d" providerId="ADAL" clId="{1F7FDCE9-E504-074B-AF15-D67616B45FA8}" dt="2023-04-11T15:29:56.555" v="193"/>
      <pc:docMkLst>
        <pc:docMk/>
      </pc:docMkLst>
      <pc:sldChg chg="modSp mod">
        <pc:chgData name="Christopher Bohn" userId="8846c46b-5589-4bfa-9ce6-d52aec7c255d" providerId="ADAL" clId="{1F7FDCE9-E504-074B-AF15-D67616B45FA8}" dt="2023-04-11T15:23:43.817" v="164" actId="1076"/>
        <pc:sldMkLst>
          <pc:docMk/>
          <pc:sldMk cId="2718806740" sldId="461"/>
        </pc:sldMkLst>
        <pc:picChg chg="mod">
          <ac:chgData name="Christopher Bohn" userId="8846c46b-5589-4bfa-9ce6-d52aec7c255d" providerId="ADAL" clId="{1F7FDCE9-E504-074B-AF15-D67616B45FA8}" dt="2023-04-11T15:23:43.817" v="164" actId="1076"/>
          <ac:picMkLst>
            <pc:docMk/>
            <pc:sldMk cId="2718806740" sldId="461"/>
            <ac:picMk id="10" creationId="{17DD36FC-F5ED-9248-90A1-193ED79381C7}"/>
          </ac:picMkLst>
        </pc:picChg>
      </pc:sldChg>
      <pc:sldChg chg="modSp mod">
        <pc:chgData name="Christopher Bohn" userId="8846c46b-5589-4bfa-9ce6-d52aec7c255d" providerId="ADAL" clId="{1F7FDCE9-E504-074B-AF15-D67616B45FA8}" dt="2023-04-11T15:09:43.626" v="119" actId="20577"/>
        <pc:sldMkLst>
          <pc:docMk/>
          <pc:sldMk cId="2466734431" sldId="523"/>
        </pc:sldMkLst>
        <pc:spChg chg="mod">
          <ac:chgData name="Christopher Bohn" userId="8846c46b-5589-4bfa-9ce6-d52aec7c255d" providerId="ADAL" clId="{1F7FDCE9-E504-074B-AF15-D67616B45FA8}" dt="2023-04-11T15:09:43.626" v="119" actId="20577"/>
          <ac:spMkLst>
            <pc:docMk/>
            <pc:sldMk cId="2466734431" sldId="523"/>
            <ac:spMk id="5" creationId="{C524A10C-E4C3-3347-B992-05A545A537E6}"/>
          </ac:spMkLst>
        </pc:spChg>
      </pc:sldChg>
      <pc:sldChg chg="modSp mod">
        <pc:chgData name="Christopher Bohn" userId="8846c46b-5589-4bfa-9ce6-d52aec7c255d" providerId="ADAL" clId="{1F7FDCE9-E504-074B-AF15-D67616B45FA8}" dt="2023-04-11T15:11:14.776" v="124" actId="20577"/>
        <pc:sldMkLst>
          <pc:docMk/>
          <pc:sldMk cId="2826169799" sldId="524"/>
        </pc:sldMkLst>
        <pc:spChg chg="mod">
          <ac:chgData name="Christopher Bohn" userId="8846c46b-5589-4bfa-9ce6-d52aec7c255d" providerId="ADAL" clId="{1F7FDCE9-E504-074B-AF15-D67616B45FA8}" dt="2023-04-11T15:11:14.776" v="124" actId="20577"/>
          <ac:spMkLst>
            <pc:docMk/>
            <pc:sldMk cId="2826169799" sldId="524"/>
            <ac:spMk id="7" creationId="{B76C8584-CF62-A14C-89AC-48FCD56AF927}"/>
          </ac:spMkLst>
        </pc:spChg>
      </pc:sldChg>
      <pc:sldChg chg="modSp mod">
        <pc:chgData name="Christopher Bohn" userId="8846c46b-5589-4bfa-9ce6-d52aec7c255d" providerId="ADAL" clId="{1F7FDCE9-E504-074B-AF15-D67616B45FA8}" dt="2023-04-10T23:58:26.447" v="0" actId="20577"/>
        <pc:sldMkLst>
          <pc:docMk/>
          <pc:sldMk cId="3234786021" sldId="535"/>
        </pc:sldMkLst>
        <pc:spChg chg="mod">
          <ac:chgData name="Christopher Bohn" userId="8846c46b-5589-4bfa-9ce6-d52aec7c255d" providerId="ADAL" clId="{1F7FDCE9-E504-074B-AF15-D67616B45FA8}" dt="2023-04-10T23:58:26.447" v="0" actId="20577"/>
          <ac:spMkLst>
            <pc:docMk/>
            <pc:sldMk cId="3234786021" sldId="535"/>
            <ac:spMk id="4" creationId="{9769B5DB-49B6-8C4D-98B0-AFE1D6C60878}"/>
          </ac:spMkLst>
        </pc:spChg>
      </pc:sldChg>
      <pc:sldChg chg="modSp mod">
        <pc:chgData name="Christopher Bohn" userId="8846c46b-5589-4bfa-9ce6-d52aec7c255d" providerId="ADAL" clId="{1F7FDCE9-E504-074B-AF15-D67616B45FA8}" dt="2023-04-11T00:32:09.136" v="88" actId="20577"/>
        <pc:sldMkLst>
          <pc:docMk/>
          <pc:sldMk cId="1675095227" sldId="537"/>
        </pc:sldMkLst>
        <pc:spChg chg="mod">
          <ac:chgData name="Christopher Bohn" userId="8846c46b-5589-4bfa-9ce6-d52aec7c255d" providerId="ADAL" clId="{1F7FDCE9-E504-074B-AF15-D67616B45FA8}" dt="2023-04-11T00:32:09.136" v="88" actId="20577"/>
          <ac:spMkLst>
            <pc:docMk/>
            <pc:sldMk cId="1675095227" sldId="537"/>
            <ac:spMk id="4" creationId="{393DEE1B-3772-964F-9D9F-02159BF5C26D}"/>
          </ac:spMkLst>
        </pc:spChg>
        <pc:spChg chg="mod">
          <ac:chgData name="Christopher Bohn" userId="8846c46b-5589-4bfa-9ce6-d52aec7c255d" providerId="ADAL" clId="{1F7FDCE9-E504-074B-AF15-D67616B45FA8}" dt="2023-04-11T00:32:04.277" v="87" actId="20577"/>
          <ac:spMkLst>
            <pc:docMk/>
            <pc:sldMk cId="1675095227" sldId="537"/>
            <ac:spMk id="7" creationId="{B76C8584-CF62-A14C-89AC-48FCD56AF927}"/>
          </ac:spMkLst>
        </pc:spChg>
      </pc:sldChg>
      <pc:sldChg chg="addSp modSp mod modAnim">
        <pc:chgData name="Christopher Bohn" userId="8846c46b-5589-4bfa-9ce6-d52aec7c255d" providerId="ADAL" clId="{1F7FDCE9-E504-074B-AF15-D67616B45FA8}" dt="2023-04-11T15:29:56.555" v="193"/>
        <pc:sldMkLst>
          <pc:docMk/>
          <pc:sldMk cId="2905567179" sldId="541"/>
        </pc:sldMkLst>
        <pc:spChg chg="add mod">
          <ac:chgData name="Christopher Bohn" userId="8846c46b-5589-4bfa-9ce6-d52aec7c255d" providerId="ADAL" clId="{1F7FDCE9-E504-074B-AF15-D67616B45FA8}" dt="2023-04-11T15:28:52.469" v="187" actId="14100"/>
          <ac:spMkLst>
            <pc:docMk/>
            <pc:sldMk cId="2905567179" sldId="541"/>
            <ac:spMk id="9" creationId="{149045E0-0C76-2593-7D84-8EF8FAB3664C}"/>
          </ac:spMkLst>
        </pc:spChg>
        <pc:spChg chg="add mod">
          <ac:chgData name="Christopher Bohn" userId="8846c46b-5589-4bfa-9ce6-d52aec7c255d" providerId="ADAL" clId="{1F7FDCE9-E504-074B-AF15-D67616B45FA8}" dt="2023-04-11T15:28:32.629" v="170" actId="14100"/>
          <ac:spMkLst>
            <pc:docMk/>
            <pc:sldMk cId="2905567179" sldId="541"/>
            <ac:spMk id="10" creationId="{14D7A0B2-D46B-66C7-D7C0-6EB5B536A1AD}"/>
          </ac:spMkLst>
        </pc:spChg>
        <pc:cxnChg chg="add mod">
          <ac:chgData name="Christopher Bohn" userId="8846c46b-5589-4bfa-9ce6-d52aec7c255d" providerId="ADAL" clId="{1F7FDCE9-E504-074B-AF15-D67616B45FA8}" dt="2023-04-11T15:28:52.469" v="187" actId="14100"/>
          <ac:cxnSpMkLst>
            <pc:docMk/>
            <pc:sldMk cId="2905567179" sldId="541"/>
            <ac:cxnSpMk id="12" creationId="{B61660E1-0E27-7631-47E9-E316BCFDCCE2}"/>
          </ac:cxnSpMkLst>
        </pc:cxnChg>
      </pc:sldChg>
      <pc:sldChg chg="addSp delSp modSp add mod">
        <pc:chgData name="Christopher Bohn" userId="8846c46b-5589-4bfa-9ce6-d52aec7c255d" providerId="ADAL" clId="{1F7FDCE9-E504-074B-AF15-D67616B45FA8}" dt="2023-04-11T15:23:30.183" v="163" actId="478"/>
        <pc:sldMkLst>
          <pc:docMk/>
          <pc:sldMk cId="3839783690" sldId="542"/>
        </pc:sldMkLst>
        <pc:spChg chg="mod">
          <ac:chgData name="Christopher Bohn" userId="8846c46b-5589-4bfa-9ce6-d52aec7c255d" providerId="ADAL" clId="{1F7FDCE9-E504-074B-AF15-D67616B45FA8}" dt="2023-04-11T15:19:02.044" v="134" actId="20577"/>
          <ac:spMkLst>
            <pc:docMk/>
            <pc:sldMk cId="3839783690" sldId="542"/>
            <ac:spMk id="6" creationId="{ADAAC761-85DA-2946-A8B0-98ABCCB60D3C}"/>
          </ac:spMkLst>
        </pc:spChg>
        <pc:spChg chg="add del mod">
          <ac:chgData name="Christopher Bohn" userId="8846c46b-5589-4bfa-9ce6-d52aec7c255d" providerId="ADAL" clId="{1F7FDCE9-E504-074B-AF15-D67616B45FA8}" dt="2023-04-11T15:19:24.070" v="138"/>
          <ac:spMkLst>
            <pc:docMk/>
            <pc:sldMk cId="3839783690" sldId="542"/>
            <ac:spMk id="7" creationId="{FB3F8584-0F84-79FB-3FAA-BF22B1971A76}"/>
          </ac:spMkLst>
        </pc:spChg>
        <pc:grpChg chg="add mod">
          <ac:chgData name="Christopher Bohn" userId="8846c46b-5589-4bfa-9ce6-d52aec7c255d" providerId="ADAL" clId="{1F7FDCE9-E504-074B-AF15-D67616B45FA8}" dt="2023-04-11T15:23:28.680" v="162" actId="14100"/>
          <ac:grpSpMkLst>
            <pc:docMk/>
            <pc:sldMk cId="3839783690" sldId="542"/>
            <ac:grpSpMk id="22" creationId="{B1F05B58-F8E1-F664-4777-335A31D1C2CE}"/>
          </ac:grpSpMkLst>
        </pc:grpChg>
        <pc:picChg chg="add del mod">
          <ac:chgData name="Christopher Bohn" userId="8846c46b-5589-4bfa-9ce6-d52aec7c255d" providerId="ADAL" clId="{1F7FDCE9-E504-074B-AF15-D67616B45FA8}" dt="2023-04-11T15:19:20.079" v="136"/>
          <ac:picMkLst>
            <pc:docMk/>
            <pc:sldMk cId="3839783690" sldId="542"/>
            <ac:picMk id="4" creationId="{430F2596-A30F-EC4D-A7F1-C669989CB2C7}"/>
          </ac:picMkLst>
        </pc:picChg>
        <pc:picChg chg="del">
          <ac:chgData name="Christopher Bohn" userId="8846c46b-5589-4bfa-9ce6-d52aec7c255d" providerId="ADAL" clId="{1F7FDCE9-E504-074B-AF15-D67616B45FA8}" dt="2023-04-11T15:19:21.277" v="137" actId="478"/>
          <ac:picMkLst>
            <pc:docMk/>
            <pc:sldMk cId="3839783690" sldId="542"/>
            <ac:picMk id="9" creationId="{4D2D77D3-8F7F-404E-9291-E04361DC3439}"/>
          </ac:picMkLst>
        </pc:picChg>
        <pc:picChg chg="del">
          <ac:chgData name="Christopher Bohn" userId="8846c46b-5589-4bfa-9ce6-d52aec7c255d" providerId="ADAL" clId="{1F7FDCE9-E504-074B-AF15-D67616B45FA8}" dt="2023-04-11T15:23:30.183" v="163" actId="478"/>
          <ac:picMkLst>
            <pc:docMk/>
            <pc:sldMk cId="3839783690" sldId="542"/>
            <ac:picMk id="10" creationId="{17DD36FC-F5ED-9248-90A1-193ED79381C7}"/>
          </ac:picMkLst>
        </pc:picChg>
        <pc:picChg chg="add del">
          <ac:chgData name="Christopher Bohn" userId="8846c46b-5589-4bfa-9ce6-d52aec7c255d" providerId="ADAL" clId="{1F7FDCE9-E504-074B-AF15-D67616B45FA8}" dt="2023-04-11T15:21:19.209" v="144" actId="478"/>
          <ac:picMkLst>
            <pc:docMk/>
            <pc:sldMk cId="3839783690" sldId="542"/>
            <ac:picMk id="12" creationId="{4042ACE4-3321-4446-B365-7380C12DB253}"/>
          </ac:picMkLst>
        </pc:picChg>
        <pc:picChg chg="add del">
          <ac:chgData name="Christopher Bohn" userId="8846c46b-5589-4bfa-9ce6-d52aec7c255d" providerId="ADAL" clId="{1F7FDCE9-E504-074B-AF15-D67616B45FA8}" dt="2023-04-11T15:21:19.209" v="144" actId="478"/>
          <ac:picMkLst>
            <pc:docMk/>
            <pc:sldMk cId="3839783690" sldId="542"/>
            <ac:picMk id="13" creationId="{FCEA4128-AE50-974B-96F3-B93993BB2B2D}"/>
          </ac:picMkLst>
        </pc:picChg>
        <pc:picChg chg="add del">
          <ac:chgData name="Christopher Bohn" userId="8846c46b-5589-4bfa-9ce6-d52aec7c255d" providerId="ADAL" clId="{1F7FDCE9-E504-074B-AF15-D67616B45FA8}" dt="2023-04-11T15:21:19.209" v="144" actId="478"/>
          <ac:picMkLst>
            <pc:docMk/>
            <pc:sldMk cId="3839783690" sldId="542"/>
            <ac:picMk id="14" creationId="{823DF718-1366-4943-A25C-2985D1651FFF}"/>
          </ac:picMkLst>
        </pc:picChg>
        <pc:picChg chg="add mod">
          <ac:chgData name="Christopher Bohn" userId="8846c46b-5589-4bfa-9ce6-d52aec7c255d" providerId="ADAL" clId="{1F7FDCE9-E504-074B-AF15-D67616B45FA8}" dt="2023-04-11T15:19:46.847" v="141"/>
          <ac:picMkLst>
            <pc:docMk/>
            <pc:sldMk cId="3839783690" sldId="542"/>
            <ac:picMk id="15" creationId="{5267CCA5-9A24-8BBD-976D-53A8ABE24033}"/>
          </ac:picMkLst>
        </pc:picChg>
        <pc:picChg chg="add mod">
          <ac:chgData name="Christopher Bohn" userId="8846c46b-5589-4bfa-9ce6-d52aec7c255d" providerId="ADAL" clId="{1F7FDCE9-E504-074B-AF15-D67616B45FA8}" dt="2023-04-11T15:23:12.271" v="158" actId="164"/>
          <ac:picMkLst>
            <pc:docMk/>
            <pc:sldMk cId="3839783690" sldId="542"/>
            <ac:picMk id="16" creationId="{9D4F4338-A50E-19BD-76CB-C61146FC5BD6}"/>
          </ac:picMkLst>
        </pc:picChg>
        <pc:picChg chg="add mod">
          <ac:chgData name="Christopher Bohn" userId="8846c46b-5589-4bfa-9ce6-d52aec7c255d" providerId="ADAL" clId="{1F7FDCE9-E504-074B-AF15-D67616B45FA8}" dt="2023-04-11T15:23:12.271" v="158" actId="164"/>
          <ac:picMkLst>
            <pc:docMk/>
            <pc:sldMk cId="3839783690" sldId="542"/>
            <ac:picMk id="17" creationId="{91A43634-276A-0C06-2E14-012C8CADB924}"/>
          </ac:picMkLst>
        </pc:picChg>
        <pc:picChg chg="add mod">
          <ac:chgData name="Christopher Bohn" userId="8846c46b-5589-4bfa-9ce6-d52aec7c255d" providerId="ADAL" clId="{1F7FDCE9-E504-074B-AF15-D67616B45FA8}" dt="2023-04-11T15:23:12.271" v="158" actId="164"/>
          <ac:picMkLst>
            <pc:docMk/>
            <pc:sldMk cId="3839783690" sldId="542"/>
            <ac:picMk id="18" creationId="{F7EFF4D5-B16B-D7EC-75A3-8AED02AD3748}"/>
          </ac:picMkLst>
        </pc:picChg>
        <pc:picChg chg="add mod">
          <ac:chgData name="Christopher Bohn" userId="8846c46b-5589-4bfa-9ce6-d52aec7c255d" providerId="ADAL" clId="{1F7FDCE9-E504-074B-AF15-D67616B45FA8}" dt="2023-04-11T15:23:12.271" v="158" actId="164"/>
          <ac:picMkLst>
            <pc:docMk/>
            <pc:sldMk cId="3839783690" sldId="542"/>
            <ac:picMk id="19" creationId="{2B5FAE08-7537-27C3-30A4-1376B6A503DB}"/>
          </ac:picMkLst>
        </pc:picChg>
        <pc:picChg chg="add mod">
          <ac:chgData name="Christopher Bohn" userId="8846c46b-5589-4bfa-9ce6-d52aec7c255d" providerId="ADAL" clId="{1F7FDCE9-E504-074B-AF15-D67616B45FA8}" dt="2023-04-11T15:23:12.271" v="158" actId="164"/>
          <ac:picMkLst>
            <pc:docMk/>
            <pc:sldMk cId="3839783690" sldId="542"/>
            <ac:picMk id="20" creationId="{3510F8EC-4B13-5F9A-9BC4-6D093E884AC9}"/>
          </ac:picMkLst>
        </pc:picChg>
        <pc:picChg chg="add mod">
          <ac:chgData name="Christopher Bohn" userId="8846c46b-5589-4bfa-9ce6-d52aec7c255d" providerId="ADAL" clId="{1F7FDCE9-E504-074B-AF15-D67616B45FA8}" dt="2023-04-11T15:23:12.271" v="158" actId="164"/>
          <ac:picMkLst>
            <pc:docMk/>
            <pc:sldMk cId="3839783690" sldId="542"/>
            <ac:picMk id="21" creationId="{A073DF84-4BD6-9632-3756-1B5859AFDF7F}"/>
          </ac:picMkLst>
        </pc:picChg>
      </pc:sldChg>
    </pc:docChg>
  </pc:docChgLst>
  <pc:docChgLst>
    <pc:chgData name="Christopher Bohn" userId="8846c46b-5589-4bfa-9ce6-d52aec7c255d" providerId="ADAL" clId="{BB329381-A4DD-5F4B-9AE2-6BB8B9C60048}"/>
    <pc:docChg chg="undo custSel addSld delSld modSld">
      <pc:chgData name="Christopher Bohn" userId="8846c46b-5589-4bfa-9ce6-d52aec7c255d" providerId="ADAL" clId="{BB329381-A4DD-5F4B-9AE2-6BB8B9C60048}" dt="2023-10-28T14:53:48.715" v="526" actId="20577"/>
      <pc:docMkLst>
        <pc:docMk/>
      </pc:docMkLst>
      <pc:sldChg chg="modSp mod">
        <pc:chgData name="Christopher Bohn" userId="8846c46b-5589-4bfa-9ce6-d52aec7c255d" providerId="ADAL" clId="{BB329381-A4DD-5F4B-9AE2-6BB8B9C60048}" dt="2023-10-25T16:41:08.840" v="70" actId="27636"/>
        <pc:sldMkLst>
          <pc:docMk/>
          <pc:sldMk cId="1353331394" sldId="455"/>
        </pc:sldMkLst>
        <pc:spChg chg="mod">
          <ac:chgData name="Christopher Bohn" userId="8846c46b-5589-4bfa-9ce6-d52aec7c255d" providerId="ADAL" clId="{BB329381-A4DD-5F4B-9AE2-6BB8B9C60048}" dt="2023-10-25T16:41:08.840" v="70" actId="27636"/>
          <ac:spMkLst>
            <pc:docMk/>
            <pc:sldMk cId="1353331394" sldId="455"/>
            <ac:spMk id="7" creationId="{B76C8584-CF62-A14C-89AC-48FCD56AF927}"/>
          </ac:spMkLst>
        </pc:spChg>
      </pc:sldChg>
      <pc:sldChg chg="modSp mod">
        <pc:chgData name="Christopher Bohn" userId="8846c46b-5589-4bfa-9ce6-d52aec7c255d" providerId="ADAL" clId="{BB329381-A4DD-5F4B-9AE2-6BB8B9C60048}" dt="2023-10-25T16:41:38.716" v="74" actId="14100"/>
        <pc:sldMkLst>
          <pc:docMk/>
          <pc:sldMk cId="2382825936" sldId="464"/>
        </pc:sldMkLst>
        <pc:spChg chg="mod">
          <ac:chgData name="Christopher Bohn" userId="8846c46b-5589-4bfa-9ce6-d52aec7c255d" providerId="ADAL" clId="{BB329381-A4DD-5F4B-9AE2-6BB8B9C60048}" dt="2023-10-25T16:41:38.716" v="74" actId="14100"/>
          <ac:spMkLst>
            <pc:docMk/>
            <pc:sldMk cId="2382825936" sldId="464"/>
            <ac:spMk id="4" creationId="{6A87CBC4-B52D-2E42-B3BD-1B8DAEAFF1BC}"/>
          </ac:spMkLst>
        </pc:spChg>
        <pc:spChg chg="mod">
          <ac:chgData name="Christopher Bohn" userId="8846c46b-5589-4bfa-9ce6-d52aec7c255d" providerId="ADAL" clId="{BB329381-A4DD-5F4B-9AE2-6BB8B9C60048}" dt="2023-10-25T16:41:26.087" v="72" actId="27636"/>
          <ac:spMkLst>
            <pc:docMk/>
            <pc:sldMk cId="2382825936" sldId="464"/>
            <ac:spMk id="7" creationId="{B76C8584-CF62-A14C-89AC-48FCD56AF927}"/>
          </ac:spMkLst>
        </pc:spChg>
        <pc:spChg chg="mod">
          <ac:chgData name="Christopher Bohn" userId="8846c46b-5589-4bfa-9ce6-d52aec7c255d" providerId="ADAL" clId="{BB329381-A4DD-5F4B-9AE2-6BB8B9C60048}" dt="2023-10-25T16:41:34.383" v="73" actId="1076"/>
          <ac:spMkLst>
            <pc:docMk/>
            <pc:sldMk cId="2382825936" sldId="464"/>
            <ac:spMk id="9" creationId="{00339D16-5362-CC41-8E70-493DF983E23F}"/>
          </ac:spMkLst>
        </pc:spChg>
      </pc:sldChg>
      <pc:sldChg chg="modSp mod">
        <pc:chgData name="Christopher Bohn" userId="8846c46b-5589-4bfa-9ce6-d52aec7c255d" providerId="ADAL" clId="{BB329381-A4DD-5F4B-9AE2-6BB8B9C60048}" dt="2023-10-25T16:42:20.843" v="80" actId="14100"/>
        <pc:sldMkLst>
          <pc:docMk/>
          <pc:sldMk cId="1288963618" sldId="465"/>
        </pc:sldMkLst>
        <pc:spChg chg="mod">
          <ac:chgData name="Christopher Bohn" userId="8846c46b-5589-4bfa-9ce6-d52aec7c255d" providerId="ADAL" clId="{BB329381-A4DD-5F4B-9AE2-6BB8B9C60048}" dt="2023-10-25T16:42:10.659" v="77" actId="14100"/>
          <ac:spMkLst>
            <pc:docMk/>
            <pc:sldMk cId="1288963618" sldId="465"/>
            <ac:spMk id="4" creationId="{6A87CBC4-B52D-2E42-B3BD-1B8DAEAFF1BC}"/>
          </ac:spMkLst>
        </pc:spChg>
        <pc:spChg chg="mod">
          <ac:chgData name="Christopher Bohn" userId="8846c46b-5589-4bfa-9ce6-d52aec7c255d" providerId="ADAL" clId="{BB329381-A4DD-5F4B-9AE2-6BB8B9C60048}" dt="2023-10-25T16:42:05.654" v="76" actId="27636"/>
          <ac:spMkLst>
            <pc:docMk/>
            <pc:sldMk cId="1288963618" sldId="465"/>
            <ac:spMk id="7" creationId="{B76C8584-CF62-A14C-89AC-48FCD56AF927}"/>
          </ac:spMkLst>
        </pc:spChg>
        <pc:cxnChg chg="mod">
          <ac:chgData name="Christopher Bohn" userId="8846c46b-5589-4bfa-9ce6-d52aec7c255d" providerId="ADAL" clId="{BB329381-A4DD-5F4B-9AE2-6BB8B9C60048}" dt="2023-10-25T16:42:14.745" v="78" actId="14100"/>
          <ac:cxnSpMkLst>
            <pc:docMk/>
            <pc:sldMk cId="1288963618" sldId="465"/>
            <ac:cxnSpMk id="17" creationId="{F9FF258A-373C-DA44-8D33-5C2996C591EF}"/>
          </ac:cxnSpMkLst>
        </pc:cxnChg>
        <pc:cxnChg chg="mod">
          <ac:chgData name="Christopher Bohn" userId="8846c46b-5589-4bfa-9ce6-d52aec7c255d" providerId="ADAL" clId="{BB329381-A4DD-5F4B-9AE2-6BB8B9C60048}" dt="2023-10-25T16:42:18.226" v="79" actId="14100"/>
          <ac:cxnSpMkLst>
            <pc:docMk/>
            <pc:sldMk cId="1288963618" sldId="465"/>
            <ac:cxnSpMk id="18" creationId="{C3C0C8D0-B945-DD45-A9CA-C256CEC75277}"/>
          </ac:cxnSpMkLst>
        </pc:cxnChg>
        <pc:cxnChg chg="mod">
          <ac:chgData name="Christopher Bohn" userId="8846c46b-5589-4bfa-9ce6-d52aec7c255d" providerId="ADAL" clId="{BB329381-A4DD-5F4B-9AE2-6BB8B9C60048}" dt="2023-10-25T16:42:20.843" v="80" actId="14100"/>
          <ac:cxnSpMkLst>
            <pc:docMk/>
            <pc:sldMk cId="1288963618" sldId="465"/>
            <ac:cxnSpMk id="21" creationId="{CC10E6F0-4697-7D4C-A9E6-A7EC3975D171}"/>
          </ac:cxnSpMkLst>
        </pc:cxnChg>
      </pc:sldChg>
      <pc:sldChg chg="delSp modSp mod delAnim">
        <pc:chgData name="Christopher Bohn" userId="8846c46b-5589-4bfa-9ce6-d52aec7c255d" providerId="ADAL" clId="{BB329381-A4DD-5F4B-9AE2-6BB8B9C60048}" dt="2023-10-25T16:42:50.234" v="85" actId="478"/>
        <pc:sldMkLst>
          <pc:docMk/>
          <pc:sldMk cId="3150278241" sldId="466"/>
        </pc:sldMkLst>
        <pc:spChg chg="mod">
          <ac:chgData name="Christopher Bohn" userId="8846c46b-5589-4bfa-9ce6-d52aec7c255d" providerId="ADAL" clId="{BB329381-A4DD-5F4B-9AE2-6BB8B9C60048}" dt="2023-10-25T16:42:38.967" v="82" actId="27636"/>
          <ac:spMkLst>
            <pc:docMk/>
            <pc:sldMk cId="3150278241" sldId="466"/>
            <ac:spMk id="7" creationId="{B76C8584-CF62-A14C-89AC-48FCD56AF927}"/>
          </ac:spMkLst>
        </pc:spChg>
        <pc:spChg chg="mod">
          <ac:chgData name="Christopher Bohn" userId="8846c46b-5589-4bfa-9ce6-d52aec7c255d" providerId="ADAL" clId="{BB329381-A4DD-5F4B-9AE2-6BB8B9C60048}" dt="2023-10-25T16:42:44.476" v="83" actId="14100"/>
          <ac:spMkLst>
            <pc:docMk/>
            <pc:sldMk cId="3150278241" sldId="466"/>
            <ac:spMk id="9" creationId="{00339D16-5362-CC41-8E70-493DF983E23F}"/>
          </ac:spMkLst>
        </pc:spChg>
        <pc:spChg chg="del">
          <ac:chgData name="Christopher Bohn" userId="8846c46b-5589-4bfa-9ce6-d52aec7c255d" providerId="ADAL" clId="{BB329381-A4DD-5F4B-9AE2-6BB8B9C60048}" dt="2023-10-25T16:42:50.234" v="85" actId="478"/>
          <ac:spMkLst>
            <pc:docMk/>
            <pc:sldMk cId="3150278241" sldId="466"/>
            <ac:spMk id="24" creationId="{1C5A7691-ABEE-B14D-9F7D-9C0590762DC6}"/>
          </ac:spMkLst>
        </pc:spChg>
        <pc:cxnChg chg="del">
          <ac:chgData name="Christopher Bohn" userId="8846c46b-5589-4bfa-9ce6-d52aec7c255d" providerId="ADAL" clId="{BB329381-A4DD-5F4B-9AE2-6BB8B9C60048}" dt="2023-10-25T16:42:47.858" v="84" actId="478"/>
          <ac:cxnSpMkLst>
            <pc:docMk/>
            <pc:sldMk cId="3150278241" sldId="466"/>
            <ac:cxnSpMk id="19" creationId="{67C2C543-2C0D-0046-A2EA-C4FB10947DEB}"/>
          </ac:cxnSpMkLst>
        </pc:cxnChg>
      </pc:sldChg>
      <pc:sldChg chg="modSp mod">
        <pc:chgData name="Christopher Bohn" userId="8846c46b-5589-4bfa-9ce6-d52aec7c255d" providerId="ADAL" clId="{BB329381-A4DD-5F4B-9AE2-6BB8B9C60048}" dt="2023-10-25T16:43:07.400" v="87" actId="27636"/>
        <pc:sldMkLst>
          <pc:docMk/>
          <pc:sldMk cId="734973987" sldId="467"/>
        </pc:sldMkLst>
        <pc:spChg chg="mod">
          <ac:chgData name="Christopher Bohn" userId="8846c46b-5589-4bfa-9ce6-d52aec7c255d" providerId="ADAL" clId="{BB329381-A4DD-5F4B-9AE2-6BB8B9C60048}" dt="2023-10-25T16:43:07.400" v="87" actId="27636"/>
          <ac:spMkLst>
            <pc:docMk/>
            <pc:sldMk cId="734973987" sldId="467"/>
            <ac:spMk id="7" creationId="{B76C8584-CF62-A14C-89AC-48FCD56AF927}"/>
          </ac:spMkLst>
        </pc:spChg>
      </pc:sldChg>
      <pc:sldChg chg="modSp mod">
        <pc:chgData name="Christopher Bohn" userId="8846c46b-5589-4bfa-9ce6-d52aec7c255d" providerId="ADAL" clId="{BB329381-A4DD-5F4B-9AE2-6BB8B9C60048}" dt="2023-10-28T14:38:44.623" v="105" actId="20577"/>
        <pc:sldMkLst>
          <pc:docMk/>
          <pc:sldMk cId="2826169799" sldId="524"/>
        </pc:sldMkLst>
        <pc:spChg chg="mod">
          <ac:chgData name="Christopher Bohn" userId="8846c46b-5589-4bfa-9ce6-d52aec7c255d" providerId="ADAL" clId="{BB329381-A4DD-5F4B-9AE2-6BB8B9C60048}" dt="2023-10-28T14:38:44.623" v="105" actId="20577"/>
          <ac:spMkLst>
            <pc:docMk/>
            <pc:sldMk cId="2826169799" sldId="524"/>
            <ac:spMk id="7" creationId="{B76C8584-CF62-A14C-89AC-48FCD56AF927}"/>
          </ac:spMkLst>
        </pc:spChg>
      </pc:sldChg>
      <pc:sldChg chg="modSp mod">
        <pc:chgData name="Christopher Bohn" userId="8846c46b-5589-4bfa-9ce6-d52aec7c255d" providerId="ADAL" clId="{BB329381-A4DD-5F4B-9AE2-6BB8B9C60048}" dt="2023-10-28T14:44:00.817" v="151" actId="14"/>
        <pc:sldMkLst>
          <pc:docMk/>
          <pc:sldMk cId="697067593" sldId="528"/>
        </pc:sldMkLst>
        <pc:spChg chg="mod">
          <ac:chgData name="Christopher Bohn" userId="8846c46b-5589-4bfa-9ce6-d52aec7c255d" providerId="ADAL" clId="{BB329381-A4DD-5F4B-9AE2-6BB8B9C60048}" dt="2023-10-28T14:44:00.817" v="151" actId="14"/>
          <ac:spMkLst>
            <pc:docMk/>
            <pc:sldMk cId="697067593" sldId="528"/>
            <ac:spMk id="7" creationId="{B76C8584-CF62-A14C-89AC-48FCD56AF927}"/>
          </ac:spMkLst>
        </pc:spChg>
      </pc:sldChg>
      <pc:sldChg chg="modSp mod">
        <pc:chgData name="Christopher Bohn" userId="8846c46b-5589-4bfa-9ce6-d52aec7c255d" providerId="ADAL" clId="{BB329381-A4DD-5F4B-9AE2-6BB8B9C60048}" dt="2023-10-28T14:40:58.519" v="115" actId="20577"/>
        <pc:sldMkLst>
          <pc:docMk/>
          <pc:sldMk cId="646757587" sldId="531"/>
        </pc:sldMkLst>
        <pc:spChg chg="mod">
          <ac:chgData name="Christopher Bohn" userId="8846c46b-5589-4bfa-9ce6-d52aec7c255d" providerId="ADAL" clId="{BB329381-A4DD-5F4B-9AE2-6BB8B9C60048}" dt="2023-10-28T14:40:58.519" v="115" actId="20577"/>
          <ac:spMkLst>
            <pc:docMk/>
            <pc:sldMk cId="646757587" sldId="531"/>
            <ac:spMk id="4" creationId="{9769B5DB-49B6-8C4D-98B0-AFE1D6C60878}"/>
          </ac:spMkLst>
        </pc:spChg>
      </pc:sldChg>
      <pc:sldChg chg="modSp mod">
        <pc:chgData name="Christopher Bohn" userId="8846c46b-5589-4bfa-9ce6-d52aec7c255d" providerId="ADAL" clId="{BB329381-A4DD-5F4B-9AE2-6BB8B9C60048}" dt="2023-10-28T14:41:23.507" v="119" actId="20577"/>
        <pc:sldMkLst>
          <pc:docMk/>
          <pc:sldMk cId="3234786021" sldId="535"/>
        </pc:sldMkLst>
        <pc:spChg chg="mod">
          <ac:chgData name="Christopher Bohn" userId="8846c46b-5589-4bfa-9ce6-d52aec7c255d" providerId="ADAL" clId="{BB329381-A4DD-5F4B-9AE2-6BB8B9C60048}" dt="2023-10-28T14:41:23.507" v="119" actId="20577"/>
          <ac:spMkLst>
            <pc:docMk/>
            <pc:sldMk cId="3234786021" sldId="535"/>
            <ac:spMk id="4" creationId="{9769B5DB-49B6-8C4D-98B0-AFE1D6C60878}"/>
          </ac:spMkLst>
        </pc:spChg>
      </pc:sldChg>
      <pc:sldChg chg="modSp add mod">
        <pc:chgData name="Christopher Bohn" userId="8846c46b-5589-4bfa-9ce6-d52aec7c255d" providerId="ADAL" clId="{BB329381-A4DD-5F4B-9AE2-6BB8B9C60048}" dt="2023-10-28T14:47:32.766" v="331" actId="20577"/>
        <pc:sldMkLst>
          <pc:docMk/>
          <pc:sldMk cId="723950895" sldId="543"/>
        </pc:sldMkLst>
        <pc:spChg chg="mod">
          <ac:chgData name="Christopher Bohn" userId="8846c46b-5589-4bfa-9ce6-d52aec7c255d" providerId="ADAL" clId="{BB329381-A4DD-5F4B-9AE2-6BB8B9C60048}" dt="2023-10-28T14:47:32.766" v="331" actId="20577"/>
          <ac:spMkLst>
            <pc:docMk/>
            <pc:sldMk cId="723950895" sldId="543"/>
            <ac:spMk id="7" creationId="{B76C8584-CF62-A14C-89AC-48FCD56AF927}"/>
          </ac:spMkLst>
        </pc:spChg>
      </pc:sldChg>
      <pc:sldChg chg="add del">
        <pc:chgData name="Christopher Bohn" userId="8846c46b-5589-4bfa-9ce6-d52aec7c255d" providerId="ADAL" clId="{BB329381-A4DD-5F4B-9AE2-6BB8B9C60048}" dt="2023-10-28T14:44:37.798" v="152" actId="2696"/>
        <pc:sldMkLst>
          <pc:docMk/>
          <pc:sldMk cId="3906658938" sldId="543"/>
        </pc:sldMkLst>
      </pc:sldChg>
      <pc:sldChg chg="addSp delSp modSp add mod">
        <pc:chgData name="Christopher Bohn" userId="8846c46b-5589-4bfa-9ce6-d52aec7c255d" providerId="ADAL" clId="{BB329381-A4DD-5F4B-9AE2-6BB8B9C60048}" dt="2023-10-28T14:51:21.605" v="454" actId="20577"/>
        <pc:sldMkLst>
          <pc:docMk/>
          <pc:sldMk cId="2178761094" sldId="544"/>
        </pc:sldMkLst>
        <pc:spChg chg="add del mod">
          <ac:chgData name="Christopher Bohn" userId="8846c46b-5589-4bfa-9ce6-d52aec7c255d" providerId="ADAL" clId="{BB329381-A4DD-5F4B-9AE2-6BB8B9C60048}" dt="2023-10-28T14:49:48.263" v="351" actId="1076"/>
          <ac:spMkLst>
            <pc:docMk/>
            <pc:sldMk cId="2178761094" sldId="544"/>
            <ac:spMk id="4" creationId="{5BC19806-80C7-3249-AF8B-8A3F7DB07BA9}"/>
          </ac:spMkLst>
        </pc:spChg>
        <pc:spChg chg="del">
          <ac:chgData name="Christopher Bohn" userId="8846c46b-5589-4bfa-9ce6-d52aec7c255d" providerId="ADAL" clId="{BB329381-A4DD-5F4B-9AE2-6BB8B9C60048}" dt="2023-10-28T14:47:42.626" v="332" actId="478"/>
          <ac:spMkLst>
            <pc:docMk/>
            <pc:sldMk cId="2178761094" sldId="544"/>
            <ac:spMk id="5" creationId="{50BA0F0E-3A3C-6F46-9004-0C3FB6A0BA84}"/>
          </ac:spMkLst>
        </pc:spChg>
        <pc:spChg chg="mod">
          <ac:chgData name="Christopher Bohn" userId="8846c46b-5589-4bfa-9ce6-d52aec7c255d" providerId="ADAL" clId="{BB329381-A4DD-5F4B-9AE2-6BB8B9C60048}" dt="2023-10-28T14:51:21.605" v="454" actId="20577"/>
          <ac:spMkLst>
            <pc:docMk/>
            <pc:sldMk cId="2178761094" sldId="544"/>
            <ac:spMk id="6" creationId="{ADAAC761-85DA-2946-A8B0-98ABCCB60D3C}"/>
          </ac:spMkLst>
        </pc:spChg>
        <pc:spChg chg="mod">
          <ac:chgData name="Christopher Bohn" userId="8846c46b-5589-4bfa-9ce6-d52aec7c255d" providerId="ADAL" clId="{BB329381-A4DD-5F4B-9AE2-6BB8B9C60048}" dt="2023-10-28T14:48:17.299" v="339" actId="20577"/>
          <ac:spMkLst>
            <pc:docMk/>
            <pc:sldMk cId="2178761094" sldId="544"/>
            <ac:spMk id="7" creationId="{B76C8584-CF62-A14C-89AC-48FCD56AF927}"/>
          </ac:spMkLst>
        </pc:spChg>
        <pc:spChg chg="add del mod">
          <ac:chgData name="Christopher Bohn" userId="8846c46b-5589-4bfa-9ce6-d52aec7c255d" providerId="ADAL" clId="{BB329381-A4DD-5F4B-9AE2-6BB8B9C60048}" dt="2023-10-28T14:50:46.827" v="436" actId="14100"/>
          <ac:spMkLst>
            <pc:docMk/>
            <pc:sldMk cId="2178761094" sldId="544"/>
            <ac:spMk id="9" creationId="{0B2C9EC0-016D-284E-9F1A-0D52CE5EC097}"/>
          </ac:spMkLst>
        </pc:spChg>
        <pc:spChg chg="del">
          <ac:chgData name="Christopher Bohn" userId="8846c46b-5589-4bfa-9ce6-d52aec7c255d" providerId="ADAL" clId="{BB329381-A4DD-5F4B-9AE2-6BB8B9C60048}" dt="2023-10-28T14:47:46.001" v="334" actId="478"/>
          <ac:spMkLst>
            <pc:docMk/>
            <pc:sldMk cId="2178761094" sldId="544"/>
            <ac:spMk id="11" creationId="{5FFB24E5-B10B-6D4F-9AFB-63D03C051AD4}"/>
          </ac:spMkLst>
        </pc:spChg>
        <pc:spChg chg="del">
          <ac:chgData name="Christopher Bohn" userId="8846c46b-5589-4bfa-9ce6-d52aec7c255d" providerId="ADAL" clId="{BB329381-A4DD-5F4B-9AE2-6BB8B9C60048}" dt="2023-10-28T14:47:44.328" v="333" actId="478"/>
          <ac:spMkLst>
            <pc:docMk/>
            <pc:sldMk cId="2178761094" sldId="544"/>
            <ac:spMk id="12" creationId="{A991ABB2-C340-0A4B-BFD1-423F6AEC0F75}"/>
          </ac:spMkLst>
        </pc:spChg>
        <pc:spChg chg="mod">
          <ac:chgData name="Christopher Bohn" userId="8846c46b-5589-4bfa-9ce6-d52aec7c255d" providerId="ADAL" clId="{BB329381-A4DD-5F4B-9AE2-6BB8B9C60048}" dt="2023-10-28T14:50:26.214" v="430" actId="14100"/>
          <ac:spMkLst>
            <pc:docMk/>
            <pc:sldMk cId="2178761094" sldId="544"/>
            <ac:spMk id="13" creationId="{00A425F0-ECE2-C742-85DD-4223864F3D2B}"/>
          </ac:spMkLst>
        </pc:spChg>
      </pc:sldChg>
      <pc:sldChg chg="delSp modSp add mod">
        <pc:chgData name="Christopher Bohn" userId="8846c46b-5589-4bfa-9ce6-d52aec7c255d" providerId="ADAL" clId="{BB329381-A4DD-5F4B-9AE2-6BB8B9C60048}" dt="2023-10-28T14:53:48.715" v="526" actId="20577"/>
        <pc:sldMkLst>
          <pc:docMk/>
          <pc:sldMk cId="1212672353" sldId="545"/>
        </pc:sldMkLst>
        <pc:spChg chg="mod">
          <ac:chgData name="Christopher Bohn" userId="8846c46b-5589-4bfa-9ce6-d52aec7c255d" providerId="ADAL" clId="{BB329381-A4DD-5F4B-9AE2-6BB8B9C60048}" dt="2023-10-28T14:51:28.325" v="455"/>
          <ac:spMkLst>
            <pc:docMk/>
            <pc:sldMk cId="1212672353" sldId="545"/>
            <ac:spMk id="6" creationId="{ADAAC761-85DA-2946-A8B0-98ABCCB60D3C}"/>
          </ac:spMkLst>
        </pc:spChg>
        <pc:spChg chg="mod">
          <ac:chgData name="Christopher Bohn" userId="8846c46b-5589-4bfa-9ce6-d52aec7c255d" providerId="ADAL" clId="{BB329381-A4DD-5F4B-9AE2-6BB8B9C60048}" dt="2023-10-28T14:53:48.715" v="526" actId="20577"/>
          <ac:spMkLst>
            <pc:docMk/>
            <pc:sldMk cId="1212672353" sldId="545"/>
            <ac:spMk id="7" creationId="{B76C8584-CF62-A14C-89AC-48FCD56AF927}"/>
          </ac:spMkLst>
        </pc:spChg>
        <pc:spChg chg="del">
          <ac:chgData name="Christopher Bohn" userId="8846c46b-5589-4bfa-9ce6-d52aec7c255d" providerId="ADAL" clId="{BB329381-A4DD-5F4B-9AE2-6BB8B9C60048}" dt="2023-10-28T14:52:00.943" v="473" actId="478"/>
          <ac:spMkLst>
            <pc:docMk/>
            <pc:sldMk cId="1212672353" sldId="545"/>
            <ac:spMk id="9" creationId="{0B2C9EC0-016D-284E-9F1A-0D52CE5EC097}"/>
          </ac:spMkLst>
        </pc:spChg>
        <pc:spChg chg="del">
          <ac:chgData name="Christopher Bohn" userId="8846c46b-5589-4bfa-9ce6-d52aec7c255d" providerId="ADAL" clId="{BB329381-A4DD-5F4B-9AE2-6BB8B9C60048}" dt="2023-10-28T14:51:33.014" v="456" actId="478"/>
          <ac:spMkLst>
            <pc:docMk/>
            <pc:sldMk cId="1212672353" sldId="545"/>
            <ac:spMk id="10" creationId="{2A3D20F6-D18C-8145-9FD4-DD75AD5BABC1}"/>
          </ac:spMkLst>
        </pc:spChg>
        <pc:spChg chg="del">
          <ac:chgData name="Christopher Bohn" userId="8846c46b-5589-4bfa-9ce6-d52aec7c255d" providerId="ADAL" clId="{BB329381-A4DD-5F4B-9AE2-6BB8B9C60048}" dt="2023-10-28T14:52:02.554" v="474" actId="478"/>
          <ac:spMkLst>
            <pc:docMk/>
            <pc:sldMk cId="1212672353" sldId="545"/>
            <ac:spMk id="13" creationId="{00A425F0-ECE2-C742-85DD-4223864F3D2B}"/>
          </ac:spMkLst>
        </pc:spChg>
      </pc:sldChg>
    </pc:docChg>
  </pc:docChgLst>
  <pc:docChgLst>
    <pc:chgData name="Christopher Bohn" userId="8846c46b-5589-4bfa-9ce6-d52aec7c255d" providerId="ADAL" clId="{72EE31D9-3677-4257-AD3B-05CC7A80D763}"/>
    <pc:docChg chg="modSld">
      <pc:chgData name="Christopher Bohn" userId="8846c46b-5589-4bfa-9ce6-d52aec7c255d" providerId="ADAL" clId="{72EE31D9-3677-4257-AD3B-05CC7A80D763}" dt="2021-10-15T21:08:45.899" v="0"/>
      <pc:docMkLst>
        <pc:docMk/>
      </pc:docMkLst>
      <pc:sldChg chg="modSp modAnim">
        <pc:chgData name="Christopher Bohn" userId="8846c46b-5589-4bfa-9ce6-d52aec7c255d" providerId="ADAL" clId="{72EE31D9-3677-4257-AD3B-05CC7A80D763}" dt="2021-10-15T21:08:45.899" v="0"/>
        <pc:sldMkLst>
          <pc:docMk/>
          <pc:sldMk cId="3759569045" sldId="539"/>
        </pc:sldMkLst>
        <pc:picChg chg="mod">
          <ac:chgData name="Christopher Bohn" userId="8846c46b-5589-4bfa-9ce6-d52aec7c255d" providerId="ADAL" clId="{72EE31D9-3677-4257-AD3B-05CC7A80D763}" dt="2021-10-15T21:08:45.899" v="0"/>
          <ac:picMkLst>
            <pc:docMk/>
            <pc:sldMk cId="3759569045" sldId="539"/>
            <ac:picMk id="14" creationId="{2B09CC13-CE1B-1B48-961E-C9CA21BF60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4/5/24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a:t>
            </a:fld>
            <a:endParaRPr lang="en-US"/>
          </a:p>
        </p:txBody>
      </p:sp>
    </p:spTree>
    <p:extLst>
      <p:ext uri="{BB962C8B-B14F-4D97-AF65-F5344CB8AC3E}">
        <p14:creationId xmlns:p14="http://schemas.microsoft.com/office/powerpoint/2010/main" val="3007010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14</a:t>
            </a:fld>
            <a:endParaRPr lang="en-US"/>
          </a:p>
        </p:txBody>
      </p:sp>
    </p:spTree>
    <p:extLst>
      <p:ext uri="{BB962C8B-B14F-4D97-AF65-F5344CB8AC3E}">
        <p14:creationId xmlns:p14="http://schemas.microsoft.com/office/powerpoint/2010/main" val="961582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p:txBody>
      </p:sp>
      <p:sp>
        <p:nvSpPr>
          <p:cNvPr id="4" name="Slide Number Placeholder 3"/>
          <p:cNvSpPr>
            <a:spLocks noGrp="1"/>
          </p:cNvSpPr>
          <p:nvPr>
            <p:ph type="sldNum" sz="quarter" idx="5"/>
          </p:nvPr>
        </p:nvSpPr>
        <p:spPr/>
        <p:txBody>
          <a:bodyPr/>
          <a:lstStyle/>
          <a:p>
            <a:fld id="{B451C161-4068-4B77-B93E-241C90510927}" type="slidenum">
              <a:rPr lang="en-US" smtClean="0"/>
              <a:t>15</a:t>
            </a:fld>
            <a:endParaRPr lang="en-US"/>
          </a:p>
        </p:txBody>
      </p:sp>
    </p:spTree>
    <p:extLst>
      <p:ext uri="{BB962C8B-B14F-4D97-AF65-F5344CB8AC3E}">
        <p14:creationId xmlns:p14="http://schemas.microsoft.com/office/powerpoint/2010/main" val="3221581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“volatile” – prohibits compiler from optimizing-away reads &amp; writes – tells the compiler there is more going on than what it can see; there is something else that can cause the values to change; there is something else that will read the values</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2400450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from RP2040 datasheet</a:t>
            </a:r>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53456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319303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31008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425614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60071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FF0000"/>
              </a:solidFill>
              <a:highlight>
                <a:srgbClr val="FFFF00"/>
              </a:highlight>
            </a:endParaRP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1117150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SPI</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33</a:t>
            </a:fld>
            <a:endParaRPr lang="en-US"/>
          </a:p>
        </p:txBody>
      </p:sp>
    </p:spTree>
    <p:extLst>
      <p:ext uri="{BB962C8B-B14F-4D97-AF65-F5344CB8AC3E}">
        <p14:creationId xmlns:p14="http://schemas.microsoft.com/office/powerpoint/2010/main" val="120649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pointer can point to an I/O device register because it’s “just” another address.</a:t>
            </a:r>
          </a:p>
          <a:p>
            <a:r>
              <a:rPr lang="en-US" dirty="0"/>
              <a:t>If it’s an input register, we’ll want to use the keyword </a:t>
            </a:r>
            <a:r>
              <a:rPr lang="en-US" i="1" dirty="0"/>
              <a:t>volatile</a:t>
            </a:r>
            <a:r>
              <a:rPr lang="en-US" i="0" dirty="0"/>
              <a:t> so the compiler doesn’t assume the register’s contents never change (don’t mis-optimize)</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a:t>
            </a:fld>
            <a:endParaRPr lang="en-US"/>
          </a:p>
        </p:txBody>
      </p:sp>
    </p:spTree>
    <p:extLst>
      <p:ext uri="{BB962C8B-B14F-4D97-AF65-F5344CB8AC3E}">
        <p14:creationId xmlns:p14="http://schemas.microsoft.com/office/powerpoint/2010/main" val="2911101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HAS THE SWITCH CONNECTIONS WHEN USING I2C</a:t>
            </a:r>
          </a:p>
          <a:p>
            <a:endParaRPr lang="en-US" dirty="0"/>
          </a:p>
          <a:p>
            <a:r>
              <a:rPr lang="en-US" dirty="0"/>
              <a:t>Polling – periodically checking contents of register(s) – simple but requires system to be “always on”</a:t>
            </a:r>
          </a:p>
          <a:p>
            <a:endParaRPr lang="en-US" dirty="0"/>
          </a:p>
          <a:p>
            <a:r>
              <a:rPr lang="en-US" dirty="0"/>
              <a:t>Here, we’re retrieving a value before we act on it (textbook example retrieves value in the `if` condition; for the improved readability, we’re willing to accept the risk that the register changes in the fraction of a microsecond between reading the value and checking the value.</a:t>
            </a:r>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3953220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DE10-Lite has 7-segment displays directly mapped to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3184243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mk1e uses SPI protocol for 7-segment displays</a:t>
            </a:r>
          </a:p>
        </p:txBody>
      </p:sp>
      <p:sp>
        <p:nvSpPr>
          <p:cNvPr id="4" name="Slide Number Placeholder 3"/>
          <p:cNvSpPr>
            <a:spLocks noGrp="1"/>
          </p:cNvSpPr>
          <p:nvPr>
            <p:ph type="sldNum" sz="quarter" idx="5"/>
          </p:nvPr>
        </p:nvSpPr>
        <p:spPr/>
        <p:txBody>
          <a:bodyPr/>
          <a:lstStyle/>
          <a:p>
            <a:fld id="{B451C161-4068-4B77-B93E-241C90510927}" type="slidenum">
              <a:rPr lang="en-US" smtClean="0"/>
              <a:t>37</a:t>
            </a:fld>
            <a:endParaRPr lang="en-US"/>
          </a:p>
        </p:txBody>
      </p:sp>
    </p:spTree>
    <p:extLst>
      <p:ext uri="{BB962C8B-B14F-4D97-AF65-F5344CB8AC3E}">
        <p14:creationId xmlns:p14="http://schemas.microsoft.com/office/powerpoint/2010/main" val="2359272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Cow Pi mk1f uses I2C protocol for 16x2 LCD character display</a:t>
            </a:r>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771137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the y-axis is supposed to be 0..119, not 0..129 since the documentation says the buffer is 160x120.</a:t>
            </a:r>
          </a:p>
          <a:p>
            <a:endParaRPr lang="en-US" dirty="0"/>
          </a:p>
          <a:p>
            <a:r>
              <a:rPr lang="en-US" dirty="0"/>
              <a:t>Some good review of earlier material:</a:t>
            </a:r>
          </a:p>
          <a:p>
            <a:pPr marL="171450" indent="-171450">
              <a:buFontTx/>
              <a:buChar char="-"/>
            </a:pPr>
            <a:r>
              <a:rPr lang="en-US" dirty="0"/>
              <a:t>Notice that the pixel buffer is stored in row-major order (see pixel addresses).</a:t>
            </a:r>
          </a:p>
          <a:p>
            <a:pPr marL="171450" indent="-171450">
              <a:buFontTx/>
              <a:buChar char="-"/>
            </a:pPr>
            <a:r>
              <a:rPr lang="en-US" dirty="0"/>
              <a:t>Notice that each row occupies 256 elements (really 512 because of that trailing 0) instead of 160 elements. Why? Because we can determine a row’s base address much faster by shifting by 9 than by multiplying by 320.</a:t>
            </a:r>
          </a:p>
          <a:p>
            <a:pPr marL="171450" indent="-171450">
              <a:buFontTx/>
              <a:buChar char="-"/>
            </a:pPr>
            <a:r>
              <a:rPr lang="en-US" dirty="0"/>
              <a:t>Might be useful to practice concatenating bitfields – the 8-bit ATmega328 used in the Arduino Nano really doesn’t afford much opportunity to do so, and it’s good to keep it “fresh” in students’ minds.</a:t>
            </a:r>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20172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2554944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41</a:t>
            </a:fld>
            <a:endParaRPr lang="en-US"/>
          </a:p>
        </p:txBody>
      </p:sp>
    </p:spTree>
    <p:extLst>
      <p:ext uri="{BB962C8B-B14F-4D97-AF65-F5344CB8AC3E}">
        <p14:creationId xmlns:p14="http://schemas.microsoft.com/office/powerpoint/2010/main" val="1472165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42</a:t>
            </a:fld>
            <a:endParaRPr lang="en-US"/>
          </a:p>
        </p:txBody>
      </p:sp>
    </p:spTree>
    <p:extLst>
      <p:ext uri="{BB962C8B-B14F-4D97-AF65-F5344CB8AC3E}">
        <p14:creationId xmlns:p14="http://schemas.microsoft.com/office/powerpoint/2010/main" val="303540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CowPi</a:t>
            </a:r>
            <a:r>
              <a:rPr lang="en-US" dirty="0"/>
              <a:t> library does not support writing to timer registers</a:t>
            </a:r>
          </a:p>
        </p:txBody>
      </p:sp>
      <p:sp>
        <p:nvSpPr>
          <p:cNvPr id="4" name="Slide Number Placeholder 3"/>
          <p:cNvSpPr>
            <a:spLocks noGrp="1"/>
          </p:cNvSpPr>
          <p:nvPr>
            <p:ph type="sldNum" sz="quarter" idx="5"/>
          </p:nvPr>
        </p:nvSpPr>
        <p:spPr/>
        <p:txBody>
          <a:bodyPr/>
          <a:lstStyle/>
          <a:p>
            <a:fld id="{B451C161-4068-4B77-B93E-241C90510927}" type="slidenum">
              <a:rPr lang="en-US" smtClean="0"/>
              <a:t>43</a:t>
            </a:fld>
            <a:endParaRPr lang="en-US"/>
          </a:p>
        </p:txBody>
      </p:sp>
    </p:spTree>
    <p:extLst>
      <p:ext uri="{BB962C8B-B14F-4D97-AF65-F5344CB8AC3E}">
        <p14:creationId xmlns:p14="http://schemas.microsoft.com/office/powerpoint/2010/main" val="3585413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44</a:t>
            </a:fld>
            <a:endParaRPr lang="en-US"/>
          </a:p>
        </p:txBody>
      </p:sp>
    </p:spTree>
    <p:extLst>
      <p:ext uri="{BB962C8B-B14F-4D97-AF65-F5344CB8AC3E}">
        <p14:creationId xmlns:p14="http://schemas.microsoft.com/office/powerpoint/2010/main" val="135090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even the general-purpose registers are memory-mapped!</a:t>
            </a:r>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175732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“Latches” – places a copy of the actual upper word into the </a:t>
            </a:r>
            <a:r>
              <a:rPr lang="en-US" dirty="0" err="1"/>
              <a:t>upper_word</a:t>
            </a:r>
            <a:r>
              <a:rPr lang="en-US" dirty="0"/>
              <a:t> register so that we can later read it without worrying about the value changing.</a:t>
            </a:r>
          </a:p>
        </p:txBody>
      </p:sp>
      <p:sp>
        <p:nvSpPr>
          <p:cNvPr id="4" name="Slide Number Placeholder 3"/>
          <p:cNvSpPr>
            <a:spLocks noGrp="1"/>
          </p:cNvSpPr>
          <p:nvPr>
            <p:ph type="sldNum" sz="quarter" idx="5"/>
          </p:nvPr>
        </p:nvSpPr>
        <p:spPr/>
        <p:txBody>
          <a:bodyPr/>
          <a:lstStyle/>
          <a:p>
            <a:fld id="{B451C161-4068-4B77-B93E-241C90510927}" type="slidenum">
              <a:rPr lang="en-US" smtClean="0"/>
              <a:t>45</a:t>
            </a:fld>
            <a:endParaRPr lang="en-US"/>
          </a:p>
        </p:txBody>
      </p:sp>
    </p:spTree>
    <p:extLst>
      <p:ext uri="{BB962C8B-B14F-4D97-AF65-F5344CB8AC3E}">
        <p14:creationId xmlns:p14="http://schemas.microsoft.com/office/powerpoint/2010/main" val="1644415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Dad joke alert. Not Y2K, but Y today.</a:t>
            </a:r>
          </a:p>
        </p:txBody>
      </p:sp>
      <p:sp>
        <p:nvSpPr>
          <p:cNvPr id="4" name="Slide Number Placeholder 3"/>
          <p:cNvSpPr>
            <a:spLocks noGrp="1"/>
          </p:cNvSpPr>
          <p:nvPr>
            <p:ph type="sldNum" sz="quarter" idx="5"/>
          </p:nvPr>
        </p:nvSpPr>
        <p:spPr/>
        <p:txBody>
          <a:bodyPr/>
          <a:lstStyle/>
          <a:p>
            <a:fld id="{B451C161-4068-4B77-B93E-241C90510927}" type="slidenum">
              <a:rPr lang="en-US" smtClean="0"/>
              <a:t>46</a:t>
            </a:fld>
            <a:endParaRPr lang="en-US"/>
          </a:p>
        </p:txBody>
      </p:sp>
    </p:spTree>
    <p:extLst>
      <p:ext uri="{BB962C8B-B14F-4D97-AF65-F5344CB8AC3E}">
        <p14:creationId xmlns:p14="http://schemas.microsoft.com/office/powerpoint/2010/main" val="3787011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47</a:t>
            </a:fld>
            <a:endParaRPr lang="en-US"/>
          </a:p>
        </p:txBody>
      </p:sp>
    </p:spTree>
    <p:extLst>
      <p:ext uri="{BB962C8B-B14F-4D97-AF65-F5344CB8AC3E}">
        <p14:creationId xmlns:p14="http://schemas.microsoft.com/office/powerpoint/2010/main" val="1656890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Timer 0 is used for pseudo-real-time clock, we probably don’t want to mess with it.</a:t>
            </a:r>
          </a:p>
          <a:p>
            <a:r>
              <a:rPr lang="en-US" dirty="0"/>
              <a:t>(Timers 1 &amp; 2 also have application-specific uses, but the Cow Pi design excludes those applications)</a:t>
            </a:r>
          </a:p>
          <a:p>
            <a:endParaRPr lang="en-US" dirty="0"/>
          </a:p>
          <a:p>
            <a:r>
              <a:rPr lang="en-US" dirty="0"/>
              <a:t>Milliseconds uses uint32_t</a:t>
            </a:r>
          </a:p>
          <a:p>
            <a:endParaRPr lang="en-US" dirty="0"/>
          </a:p>
          <a:p>
            <a:r>
              <a:rPr lang="en-US" dirty="0"/>
              <a:t>There are also </a:t>
            </a:r>
            <a:r>
              <a:rPr lang="en-US" dirty="0" err="1"/>
              <a:t>delayMicroseconds</a:t>
            </a:r>
            <a:r>
              <a:rPr lang="en-US" dirty="0"/>
              <a:t>() and micros(), but I don’t think those’d be very useful for us</a:t>
            </a:r>
          </a:p>
        </p:txBody>
      </p:sp>
      <p:sp>
        <p:nvSpPr>
          <p:cNvPr id="4" name="Slide Number Placeholder 3"/>
          <p:cNvSpPr>
            <a:spLocks noGrp="1"/>
          </p:cNvSpPr>
          <p:nvPr>
            <p:ph type="sldNum" sz="quarter" idx="5"/>
          </p:nvPr>
        </p:nvSpPr>
        <p:spPr/>
        <p:txBody>
          <a:bodyPr/>
          <a:lstStyle/>
          <a:p>
            <a:fld id="{B451C161-4068-4B77-B93E-241C90510927}" type="slidenum">
              <a:rPr lang="en-US" smtClean="0"/>
              <a:t>48</a:t>
            </a:fld>
            <a:endParaRPr lang="en-US"/>
          </a:p>
        </p:txBody>
      </p:sp>
    </p:spTree>
    <p:extLst>
      <p:ext uri="{BB962C8B-B14F-4D97-AF65-F5344CB8AC3E}">
        <p14:creationId xmlns:p14="http://schemas.microsoft.com/office/powerpoint/2010/main" val="974659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49</a:t>
            </a:fld>
            <a:endParaRPr lang="en-US"/>
          </a:p>
        </p:txBody>
      </p:sp>
    </p:spTree>
    <p:extLst>
      <p:ext uri="{BB962C8B-B14F-4D97-AF65-F5344CB8AC3E}">
        <p14:creationId xmlns:p14="http://schemas.microsoft.com/office/powerpoint/2010/main" val="190535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non-blocking implementation – we could have other code outside this if/else that would continue to run and update the system state</a:t>
            </a:r>
          </a:p>
        </p:txBody>
      </p:sp>
      <p:sp>
        <p:nvSpPr>
          <p:cNvPr id="4" name="Slide Number Placeholder 3"/>
          <p:cNvSpPr>
            <a:spLocks noGrp="1"/>
          </p:cNvSpPr>
          <p:nvPr>
            <p:ph type="sldNum" sz="quarter" idx="5"/>
          </p:nvPr>
        </p:nvSpPr>
        <p:spPr/>
        <p:txBody>
          <a:bodyPr/>
          <a:lstStyle/>
          <a:p>
            <a:fld id="{B451C161-4068-4B77-B93E-241C90510927}" type="slidenum">
              <a:rPr lang="en-US" smtClean="0"/>
              <a:t>50</a:t>
            </a:fld>
            <a:endParaRPr lang="en-US"/>
          </a:p>
        </p:txBody>
      </p:sp>
    </p:spTree>
    <p:extLst>
      <p:ext uri="{BB962C8B-B14F-4D97-AF65-F5344CB8AC3E}">
        <p14:creationId xmlns:p14="http://schemas.microsoft.com/office/powerpoint/2010/main" val="138737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example, we only need the 8-bit counters</a:t>
            </a:r>
          </a:p>
        </p:txBody>
      </p:sp>
      <p:sp>
        <p:nvSpPr>
          <p:cNvPr id="4" name="Slide Number Placeholder 3"/>
          <p:cNvSpPr>
            <a:spLocks noGrp="1"/>
          </p:cNvSpPr>
          <p:nvPr>
            <p:ph type="sldNum" sz="quarter" idx="5"/>
          </p:nvPr>
        </p:nvSpPr>
        <p:spPr/>
        <p:txBody>
          <a:bodyPr/>
          <a:lstStyle/>
          <a:p>
            <a:fld id="{B451C161-4068-4B77-B93E-241C90510927}" type="slidenum">
              <a:rPr lang="en-US" smtClean="0"/>
              <a:t>51</a:t>
            </a:fld>
            <a:endParaRPr lang="en-US"/>
          </a:p>
        </p:txBody>
      </p:sp>
    </p:spTree>
    <p:extLst>
      <p:ext uri="{BB962C8B-B14F-4D97-AF65-F5344CB8AC3E}">
        <p14:creationId xmlns:p14="http://schemas.microsoft.com/office/powerpoint/2010/main" val="4125417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i="1" dirty="0"/>
              <a:t>blocking</a:t>
            </a:r>
            <a:r>
              <a:rPr lang="en-US" i="0" dirty="0"/>
              <a:t> implementation – nothing else can happen during the delays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53</a:t>
            </a:fld>
            <a:endParaRPr lang="en-US"/>
          </a:p>
        </p:txBody>
      </p:sp>
    </p:spTree>
    <p:extLst>
      <p:ext uri="{BB962C8B-B14F-4D97-AF65-F5344CB8AC3E}">
        <p14:creationId xmlns:p14="http://schemas.microsoft.com/office/powerpoint/2010/main" val="416352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(UINT32_MAX - 1000000 &lt; then ≤ UINT32_MAX - 1) then (now) can be a large value and (then + 1000000) can be a small value, and the first busy-wait never executes.</a:t>
            </a:r>
          </a:p>
          <a:p>
            <a:endParaRPr lang="en-US" dirty="0"/>
          </a:p>
          <a:p>
            <a:r>
              <a:rPr lang="en-US" dirty="0"/>
              <a:t>If (then &lt; 999998) then (now - 1000000) can be a large value and (then) can be a small value, and the second busy-wait never executes.</a:t>
            </a:r>
          </a:p>
        </p:txBody>
      </p:sp>
      <p:sp>
        <p:nvSpPr>
          <p:cNvPr id="4" name="Slide Number Placeholder 3"/>
          <p:cNvSpPr>
            <a:spLocks noGrp="1"/>
          </p:cNvSpPr>
          <p:nvPr>
            <p:ph type="sldNum" sz="quarter" idx="5"/>
          </p:nvPr>
        </p:nvSpPr>
        <p:spPr/>
        <p:txBody>
          <a:bodyPr/>
          <a:lstStyle/>
          <a:p>
            <a:fld id="{B451C161-4068-4B77-B93E-241C90510927}" type="slidenum">
              <a:rPr lang="en-US" smtClean="0"/>
              <a:t>54</a:t>
            </a:fld>
            <a:endParaRPr lang="en-US"/>
          </a:p>
        </p:txBody>
      </p:sp>
    </p:spTree>
    <p:extLst>
      <p:ext uri="{BB962C8B-B14F-4D97-AF65-F5344CB8AC3E}">
        <p14:creationId xmlns:p14="http://schemas.microsoft.com/office/powerpoint/2010/main" val="2184729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race conditions here</a:t>
            </a:r>
          </a:p>
          <a:p>
            <a:endParaRPr lang="en-US" dirty="0"/>
          </a:p>
          <a:p>
            <a:r>
              <a:rPr lang="en-US" dirty="0"/>
              <a:t>Just one problem -- this is a </a:t>
            </a:r>
            <a:r>
              <a:rPr lang="en-US" i="1" dirty="0"/>
              <a:t>blocking</a:t>
            </a:r>
            <a:r>
              <a:rPr lang="en-US" i="0" dirty="0"/>
              <a:t> implementation – nothing else can happen during the busy-waits</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55</a:t>
            </a:fld>
            <a:endParaRPr lang="en-US"/>
          </a:p>
        </p:txBody>
      </p:sp>
    </p:spTree>
    <p:extLst>
      <p:ext uri="{BB962C8B-B14F-4D97-AF65-F5344CB8AC3E}">
        <p14:creationId xmlns:p14="http://schemas.microsoft.com/office/powerpoint/2010/main" val="348192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to the unused addresses?</a:t>
            </a:r>
          </a:p>
          <a:p>
            <a:endParaRPr lang="en-US" dirty="0"/>
          </a:p>
          <a:p>
            <a:r>
              <a:rPr lang="en-US" dirty="0"/>
              <a:t>In some cases, they’re mirrors of other memory addresses (the mirrors have different performance characteristics).</a:t>
            </a:r>
          </a:p>
          <a:p>
            <a:r>
              <a:rPr lang="en-US" dirty="0"/>
              <a:t>In other cases, they’re truly unused memory addresses, in which case, nothing good will come of dereferencing those unused addresses. (Perhaps nothing bad, either, but certainly nothing good.)</a:t>
            </a:r>
          </a:p>
        </p:txBody>
      </p:sp>
      <p:sp>
        <p:nvSpPr>
          <p:cNvPr id="4" name="Slide Number Placeholder 3"/>
          <p:cNvSpPr>
            <a:spLocks noGrp="1"/>
          </p:cNvSpPr>
          <p:nvPr>
            <p:ph type="sldNum" sz="quarter" idx="5"/>
          </p:nvPr>
        </p:nvSpPr>
        <p:spPr/>
        <p:txBody>
          <a:bodyPr/>
          <a:lstStyle/>
          <a:p>
            <a:fld id="{B451C161-4068-4B77-B93E-241C90510927}" type="slidenum">
              <a:rPr lang="en-US" smtClean="0"/>
              <a:t>8</a:t>
            </a:fld>
            <a:endParaRPr lang="en-US"/>
          </a:p>
        </p:txBody>
      </p:sp>
    </p:spTree>
    <p:extLst>
      <p:ext uri="{BB962C8B-B14F-4D97-AF65-F5344CB8AC3E}">
        <p14:creationId xmlns:p14="http://schemas.microsoft.com/office/powerpoint/2010/main" val="3345291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is now responsive to user input, to within a few microseconds (which is effectively instantaneous on the human scale).</a:t>
            </a:r>
          </a:p>
          <a:p>
            <a:endParaRPr lang="en-US" dirty="0"/>
          </a:p>
          <a:p>
            <a:r>
              <a:rPr lang="en-US" dirty="0"/>
              <a:t>Thinking about the concurrency that we had to introduce into the chat server, that was because most functions are written to be </a:t>
            </a:r>
            <a:r>
              <a:rPr lang="en-US" i="1" dirty="0"/>
              <a:t>blocking</a:t>
            </a:r>
            <a:r>
              <a:rPr lang="en-US" i="0" dirty="0"/>
              <a:t> functions. “Dee” couldn’t connect while the server was blocked on a read() function waiting for “Stu” to enter his username.</a:t>
            </a:r>
          </a:p>
          <a:p>
            <a:endParaRPr lang="en-US" i="0" dirty="0"/>
          </a:p>
          <a:p>
            <a:r>
              <a:rPr lang="en-US" i="0" dirty="0"/>
              <a:t>Retrieving a value from memory, however, is </a:t>
            </a:r>
            <a:r>
              <a:rPr lang="en-US" i="1" dirty="0"/>
              <a:t>non-blocking</a:t>
            </a:r>
            <a:r>
              <a:rPr lang="en-US" i="0" dirty="0"/>
              <a:t>. Since user input (and timer input) is coming in the form of changes to the contents of memory-mapped registers, we can get the user input without blocking. This introduces a new challenge: our program is now responsible for determining when the user is providing input and when the user isn’t.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57</a:t>
            </a:fld>
            <a:endParaRPr lang="en-US"/>
          </a:p>
        </p:txBody>
      </p:sp>
    </p:spTree>
    <p:extLst>
      <p:ext uri="{BB962C8B-B14F-4D97-AF65-F5344CB8AC3E}">
        <p14:creationId xmlns:p14="http://schemas.microsoft.com/office/powerpoint/2010/main" val="1628667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59</a:t>
            </a:fld>
            <a:endParaRPr lang="en-US"/>
          </a:p>
        </p:txBody>
      </p:sp>
    </p:spTree>
    <p:extLst>
      <p:ext uri="{BB962C8B-B14F-4D97-AF65-F5344CB8AC3E}">
        <p14:creationId xmlns:p14="http://schemas.microsoft.com/office/powerpoint/2010/main" val="2732693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67</a:t>
            </a:fld>
            <a:endParaRPr lang="en-US"/>
          </a:p>
        </p:txBody>
      </p:sp>
    </p:spTree>
    <p:extLst>
      <p:ext uri="{BB962C8B-B14F-4D97-AF65-F5344CB8AC3E}">
        <p14:creationId xmlns:p14="http://schemas.microsoft.com/office/powerpoint/2010/main" val="1173880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68</a:t>
            </a:fld>
            <a:endParaRPr lang="en-US"/>
          </a:p>
        </p:txBody>
      </p:sp>
    </p:spTree>
    <p:extLst>
      <p:ext uri="{BB962C8B-B14F-4D97-AF65-F5344CB8AC3E}">
        <p14:creationId xmlns:p14="http://schemas.microsoft.com/office/powerpoint/2010/main" val="2224725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 portion of OS that is always present in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70</a:t>
            </a:fld>
            <a:endParaRPr lang="en-US"/>
          </a:p>
        </p:txBody>
      </p:sp>
    </p:spTree>
    <p:extLst>
      <p:ext uri="{BB962C8B-B14F-4D97-AF65-F5344CB8AC3E}">
        <p14:creationId xmlns:p14="http://schemas.microsoft.com/office/powerpoint/2010/main" val="3449888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74</a:t>
            </a:fld>
            <a:endParaRPr lang="en-US"/>
          </a:p>
        </p:txBody>
      </p:sp>
    </p:spTree>
    <p:extLst>
      <p:ext uri="{BB962C8B-B14F-4D97-AF65-F5344CB8AC3E}">
        <p14:creationId xmlns:p14="http://schemas.microsoft.com/office/powerpoint/2010/main" val="1170211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printf</a:t>
            </a:r>
            <a:r>
              <a:rPr lang="en-US" dirty="0"/>
              <a:t> at the end because converting integer into string would’ve cluttered the code.</a:t>
            </a:r>
          </a:p>
          <a:p>
            <a:endParaRPr lang="en-US" dirty="0"/>
          </a:p>
          <a:p>
            <a:r>
              <a:rPr lang="en-US" dirty="0"/>
              <a:t>The edits made here bring the system calls to the forefront. The library functions in the original code make system calls.</a:t>
            </a:r>
          </a:p>
        </p:txBody>
      </p:sp>
      <p:sp>
        <p:nvSpPr>
          <p:cNvPr id="4" name="Slide Number Placeholder 3"/>
          <p:cNvSpPr>
            <a:spLocks noGrp="1"/>
          </p:cNvSpPr>
          <p:nvPr>
            <p:ph type="sldNum" sz="quarter" idx="5"/>
          </p:nvPr>
        </p:nvSpPr>
        <p:spPr/>
        <p:txBody>
          <a:bodyPr/>
          <a:lstStyle/>
          <a:p>
            <a:fld id="{B451C161-4068-4B77-B93E-241C90510927}" type="slidenum">
              <a:rPr lang="en-US" smtClean="0"/>
              <a:t>75</a:t>
            </a:fld>
            <a:endParaRPr lang="en-US"/>
          </a:p>
        </p:txBody>
      </p:sp>
    </p:spTree>
    <p:extLst>
      <p:ext uri="{BB962C8B-B14F-4D97-AF65-F5344CB8AC3E}">
        <p14:creationId xmlns:p14="http://schemas.microsoft.com/office/powerpoint/2010/main" val="1773468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77</a:t>
            </a:fld>
            <a:endParaRPr lang="en-US"/>
          </a:p>
        </p:txBody>
      </p:sp>
    </p:spTree>
    <p:extLst>
      <p:ext uri="{BB962C8B-B14F-4D97-AF65-F5344CB8AC3E}">
        <p14:creationId xmlns:p14="http://schemas.microsoft.com/office/powerpoint/2010/main" val="4021554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78</a:t>
            </a:fld>
            <a:endParaRPr lang="en-US"/>
          </a:p>
        </p:txBody>
      </p:sp>
    </p:spTree>
    <p:extLst>
      <p:ext uri="{BB962C8B-B14F-4D97-AF65-F5344CB8AC3E}">
        <p14:creationId xmlns:p14="http://schemas.microsoft.com/office/powerpoint/2010/main" val="3686557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going to demonstrate an abort</a:t>
            </a:r>
          </a:p>
        </p:txBody>
      </p:sp>
      <p:sp>
        <p:nvSpPr>
          <p:cNvPr id="4" name="Slide Number Placeholder 3"/>
          <p:cNvSpPr>
            <a:spLocks noGrp="1"/>
          </p:cNvSpPr>
          <p:nvPr>
            <p:ph type="sldNum" sz="quarter" idx="5"/>
          </p:nvPr>
        </p:nvSpPr>
        <p:spPr/>
        <p:txBody>
          <a:bodyPr/>
          <a:lstStyle/>
          <a:p>
            <a:fld id="{B451C161-4068-4B77-B93E-241C90510927}" type="slidenum">
              <a:rPr lang="en-US" smtClean="0"/>
              <a:t>79</a:t>
            </a:fld>
            <a:endParaRPr lang="en-US"/>
          </a:p>
        </p:txBody>
      </p:sp>
    </p:spTree>
    <p:extLst>
      <p:ext uri="{BB962C8B-B14F-4D97-AF65-F5344CB8AC3E}">
        <p14:creationId xmlns:p14="http://schemas.microsoft.com/office/powerpoint/2010/main" val="380492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 memory is a topic for another day – but suffice it to say that instructions that are likely to be executed are copied into memory that’s faster to access than flash memory.</a:t>
            </a:r>
          </a:p>
        </p:txBody>
      </p:sp>
      <p:sp>
        <p:nvSpPr>
          <p:cNvPr id="4" name="Slide Number Placeholder 3"/>
          <p:cNvSpPr>
            <a:spLocks noGrp="1"/>
          </p:cNvSpPr>
          <p:nvPr>
            <p:ph type="sldNum" sz="quarter" idx="5"/>
          </p:nvPr>
        </p:nvSpPr>
        <p:spPr/>
        <p:txBody>
          <a:bodyPr/>
          <a:lstStyle/>
          <a:p>
            <a:fld id="{B451C161-4068-4B77-B93E-241C90510927}" type="slidenum">
              <a:rPr lang="en-US" smtClean="0"/>
              <a:t>9</a:t>
            </a:fld>
            <a:endParaRPr lang="en-US"/>
          </a:p>
        </p:txBody>
      </p:sp>
    </p:spTree>
    <p:extLst>
      <p:ext uri="{BB962C8B-B14F-4D97-AF65-F5344CB8AC3E}">
        <p14:creationId xmlns:p14="http://schemas.microsoft.com/office/powerpoint/2010/main" val="20014868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and advance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82</a:t>
            </a:fld>
            <a:endParaRPr lang="en-US"/>
          </a:p>
        </p:txBody>
      </p:sp>
    </p:spTree>
    <p:extLst>
      <p:ext uri="{BB962C8B-B14F-4D97-AF65-F5344CB8AC3E}">
        <p14:creationId xmlns:p14="http://schemas.microsoft.com/office/powerpoint/2010/main" val="930960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83</a:t>
            </a:fld>
            <a:endParaRPr lang="en-US"/>
          </a:p>
        </p:txBody>
      </p:sp>
    </p:spTree>
    <p:extLst>
      <p:ext uri="{BB962C8B-B14F-4D97-AF65-F5344CB8AC3E}">
        <p14:creationId xmlns:p14="http://schemas.microsoft.com/office/powerpoint/2010/main" val="2499516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advance this slide</a:t>
            </a:r>
          </a:p>
        </p:txBody>
      </p:sp>
      <p:sp>
        <p:nvSpPr>
          <p:cNvPr id="4" name="Slide Number Placeholder 3"/>
          <p:cNvSpPr>
            <a:spLocks noGrp="1"/>
          </p:cNvSpPr>
          <p:nvPr>
            <p:ph type="sldNum" sz="quarter" idx="5"/>
          </p:nvPr>
        </p:nvSpPr>
        <p:spPr/>
        <p:txBody>
          <a:bodyPr/>
          <a:lstStyle/>
          <a:p>
            <a:fld id="{B451C161-4068-4B77-B93E-241C90510927}" type="slidenum">
              <a:rPr lang="en-US" smtClean="0"/>
              <a:t>84</a:t>
            </a:fld>
            <a:endParaRPr lang="en-US"/>
          </a:p>
        </p:txBody>
      </p:sp>
    </p:spTree>
    <p:extLst>
      <p:ext uri="{BB962C8B-B14F-4D97-AF65-F5344CB8AC3E}">
        <p14:creationId xmlns:p14="http://schemas.microsoft.com/office/powerpoint/2010/main" val="3216770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advance and build on its own</a:t>
            </a:r>
          </a:p>
        </p:txBody>
      </p:sp>
      <p:sp>
        <p:nvSpPr>
          <p:cNvPr id="4" name="Slide Number Placeholder 3"/>
          <p:cNvSpPr>
            <a:spLocks noGrp="1"/>
          </p:cNvSpPr>
          <p:nvPr>
            <p:ph type="sldNum" sz="quarter" idx="5"/>
          </p:nvPr>
        </p:nvSpPr>
        <p:spPr/>
        <p:txBody>
          <a:bodyPr/>
          <a:lstStyle/>
          <a:p>
            <a:fld id="{B451C161-4068-4B77-B93E-241C90510927}" type="slidenum">
              <a:rPr lang="en-US" smtClean="0"/>
              <a:t>85</a:t>
            </a:fld>
            <a:endParaRPr lang="en-US"/>
          </a:p>
        </p:txBody>
      </p:sp>
    </p:spTree>
    <p:extLst>
      <p:ext uri="{BB962C8B-B14F-4D97-AF65-F5344CB8AC3E}">
        <p14:creationId xmlns:p14="http://schemas.microsoft.com/office/powerpoint/2010/main" val="16673085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concludes</a:t>
            </a:r>
          </a:p>
        </p:txBody>
      </p:sp>
      <p:sp>
        <p:nvSpPr>
          <p:cNvPr id="4" name="Slide Number Placeholder 3"/>
          <p:cNvSpPr>
            <a:spLocks noGrp="1"/>
          </p:cNvSpPr>
          <p:nvPr>
            <p:ph type="sldNum" sz="quarter" idx="5"/>
          </p:nvPr>
        </p:nvSpPr>
        <p:spPr/>
        <p:txBody>
          <a:bodyPr/>
          <a:lstStyle/>
          <a:p>
            <a:fld id="{B451C161-4068-4B77-B93E-241C90510927}" type="slidenum">
              <a:rPr lang="en-US" smtClean="0"/>
              <a:t>86</a:t>
            </a:fld>
            <a:endParaRPr lang="en-US"/>
          </a:p>
        </p:txBody>
      </p:sp>
    </p:spTree>
    <p:extLst>
      <p:ext uri="{BB962C8B-B14F-4D97-AF65-F5344CB8AC3E}">
        <p14:creationId xmlns:p14="http://schemas.microsoft.com/office/powerpoint/2010/main" val="702854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slide build on its own.</a:t>
            </a:r>
          </a:p>
          <a:p>
            <a:r>
              <a:rPr lang="en-US" dirty="0"/>
              <a:t>Discussion: set a timer, register signal handlers</a:t>
            </a:r>
          </a:p>
          <a:p>
            <a:r>
              <a:rPr lang="en-US" dirty="0"/>
              <a:t>Used one signal handler for SIGVTALRM and SIGINT; used another for SIGSEGV</a:t>
            </a:r>
          </a:p>
        </p:txBody>
      </p:sp>
      <p:sp>
        <p:nvSpPr>
          <p:cNvPr id="4" name="Slide Number Placeholder 3"/>
          <p:cNvSpPr>
            <a:spLocks noGrp="1"/>
          </p:cNvSpPr>
          <p:nvPr>
            <p:ph type="sldNum" sz="quarter" idx="5"/>
          </p:nvPr>
        </p:nvSpPr>
        <p:spPr/>
        <p:txBody>
          <a:bodyPr/>
          <a:lstStyle/>
          <a:p>
            <a:fld id="{B451C161-4068-4B77-B93E-241C90510927}" type="slidenum">
              <a:rPr lang="en-US" smtClean="0"/>
              <a:t>88</a:t>
            </a:fld>
            <a:endParaRPr lang="en-US"/>
          </a:p>
        </p:txBody>
      </p:sp>
    </p:spTree>
    <p:extLst>
      <p:ext uri="{BB962C8B-B14F-4D97-AF65-F5344CB8AC3E}">
        <p14:creationId xmlns:p14="http://schemas.microsoft.com/office/powerpoint/2010/main" val="3419023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saves the interrupted process’ context, and restores the context when finished.</a:t>
            </a:r>
          </a:p>
        </p:txBody>
      </p:sp>
      <p:sp>
        <p:nvSpPr>
          <p:cNvPr id="4" name="Slide Number Placeholder 3"/>
          <p:cNvSpPr>
            <a:spLocks noGrp="1"/>
          </p:cNvSpPr>
          <p:nvPr>
            <p:ph type="sldNum" sz="quarter" idx="5"/>
          </p:nvPr>
        </p:nvSpPr>
        <p:spPr/>
        <p:txBody>
          <a:bodyPr/>
          <a:lstStyle/>
          <a:p>
            <a:fld id="{B451C161-4068-4B77-B93E-241C90510927}" type="slidenum">
              <a:rPr lang="en-US" smtClean="0"/>
              <a:t>91</a:t>
            </a:fld>
            <a:endParaRPr lang="en-US"/>
          </a:p>
        </p:txBody>
      </p:sp>
    </p:spTree>
    <p:extLst>
      <p:ext uri="{BB962C8B-B14F-4D97-AF65-F5344CB8AC3E}">
        <p14:creationId xmlns:p14="http://schemas.microsoft.com/office/powerpoint/2010/main" val="855260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a:p>
            <a:endParaRPr lang="en-US" dirty="0"/>
          </a:p>
          <a:p>
            <a:r>
              <a:rPr lang="en-US" dirty="0"/>
              <a:t>Often, the ISR will set some variable used by the “do stuff” code</a:t>
            </a:r>
          </a:p>
        </p:txBody>
      </p:sp>
      <p:sp>
        <p:nvSpPr>
          <p:cNvPr id="4" name="Slide Number Placeholder 3"/>
          <p:cNvSpPr>
            <a:spLocks noGrp="1"/>
          </p:cNvSpPr>
          <p:nvPr>
            <p:ph type="sldNum" sz="quarter" idx="5"/>
          </p:nvPr>
        </p:nvSpPr>
        <p:spPr/>
        <p:txBody>
          <a:bodyPr/>
          <a:lstStyle/>
          <a:p>
            <a:fld id="{B451C161-4068-4B77-B93E-241C90510927}" type="slidenum">
              <a:rPr lang="en-US" smtClean="0"/>
              <a:t>94</a:t>
            </a:fld>
            <a:endParaRPr lang="en-US"/>
          </a:p>
        </p:txBody>
      </p:sp>
    </p:spTree>
    <p:extLst>
      <p:ext uri="{BB962C8B-B14F-4D97-AF65-F5344CB8AC3E}">
        <p14:creationId xmlns:p14="http://schemas.microsoft.com/office/powerpoint/2010/main" val="4321383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making </a:t>
            </a:r>
            <a:r>
              <a:rPr lang="en-US" dirty="0" err="1"/>
              <a:t>mytime</a:t>
            </a:r>
            <a:r>
              <a:rPr lang="en-US" dirty="0"/>
              <a:t> “volatile” since it’ll be updated in one function and read in another – so we don’t want it optimized into a register</a:t>
            </a:r>
          </a:p>
        </p:txBody>
      </p:sp>
      <p:sp>
        <p:nvSpPr>
          <p:cNvPr id="4" name="Slide Number Placeholder 3"/>
          <p:cNvSpPr>
            <a:spLocks noGrp="1"/>
          </p:cNvSpPr>
          <p:nvPr>
            <p:ph type="sldNum" sz="quarter" idx="5"/>
          </p:nvPr>
        </p:nvSpPr>
        <p:spPr/>
        <p:txBody>
          <a:bodyPr/>
          <a:lstStyle/>
          <a:p>
            <a:fld id="{B451C161-4068-4B77-B93E-241C90510927}" type="slidenum">
              <a:rPr lang="en-US" smtClean="0"/>
              <a:t>97</a:t>
            </a:fld>
            <a:endParaRPr lang="en-US"/>
          </a:p>
        </p:txBody>
      </p:sp>
    </p:spTree>
    <p:extLst>
      <p:ext uri="{BB962C8B-B14F-4D97-AF65-F5344CB8AC3E}">
        <p14:creationId xmlns:p14="http://schemas.microsoft.com/office/powerpoint/2010/main" val="14997553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ISR is common term: Interrupt Service Routine</a:t>
            </a:r>
          </a:p>
          <a:p>
            <a:endParaRPr lang="en-US" dirty="0"/>
          </a:p>
          <a:p>
            <a:r>
              <a:rPr lang="en-US" dirty="0"/>
              <a:t>Keep ISRs short! (not necessarily 1-line, but short)</a:t>
            </a:r>
          </a:p>
        </p:txBody>
      </p:sp>
      <p:sp>
        <p:nvSpPr>
          <p:cNvPr id="4" name="Slide Number Placeholder 3"/>
          <p:cNvSpPr>
            <a:spLocks noGrp="1"/>
          </p:cNvSpPr>
          <p:nvPr>
            <p:ph type="sldNum" sz="quarter" idx="5"/>
          </p:nvPr>
        </p:nvSpPr>
        <p:spPr/>
        <p:txBody>
          <a:bodyPr/>
          <a:lstStyle/>
          <a:p>
            <a:fld id="{B451C161-4068-4B77-B93E-241C90510927}" type="slidenum">
              <a:rPr lang="en-US" smtClean="0"/>
              <a:t>98</a:t>
            </a:fld>
            <a:endParaRPr lang="en-US"/>
          </a:p>
        </p:txBody>
      </p:sp>
    </p:spTree>
    <p:extLst>
      <p:ext uri="{BB962C8B-B14F-4D97-AF65-F5344CB8AC3E}">
        <p14:creationId xmlns:p14="http://schemas.microsoft.com/office/powerpoint/2010/main" val="21600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registers GPIO_OUT_SET/GPIO_OUT_CLR/CPIO_OUT_XOR (and their “OE” counterparts) are needed for concurrent programs (i.e., using both M0+ cores.)</a:t>
            </a:r>
          </a:p>
          <a:p>
            <a:r>
              <a:rPr lang="en-US" dirty="0"/>
              <a:t>We’re only going to use one core, so we’ll use the read/modify/write pattern since that’s more broadly used.</a:t>
            </a:r>
          </a:p>
        </p:txBody>
      </p:sp>
      <p:sp>
        <p:nvSpPr>
          <p:cNvPr id="4" name="Slide Number Placeholder 3"/>
          <p:cNvSpPr>
            <a:spLocks noGrp="1"/>
          </p:cNvSpPr>
          <p:nvPr>
            <p:ph type="sldNum" sz="quarter" idx="5"/>
          </p:nvPr>
        </p:nvSpPr>
        <p:spPr/>
        <p:txBody>
          <a:bodyPr/>
          <a:lstStyle/>
          <a:p>
            <a:fld id="{B451C161-4068-4B77-B93E-241C90510927}" type="slidenum">
              <a:rPr lang="en-US" smtClean="0"/>
              <a:t>10</a:t>
            </a:fld>
            <a:endParaRPr lang="en-US"/>
          </a:p>
        </p:txBody>
      </p:sp>
    </p:spTree>
    <p:extLst>
      <p:ext uri="{BB962C8B-B14F-4D97-AF65-F5344CB8AC3E}">
        <p14:creationId xmlns:p14="http://schemas.microsoft.com/office/powerpoint/2010/main" val="2687981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100</a:t>
            </a:fld>
            <a:endParaRPr lang="en-US"/>
          </a:p>
        </p:txBody>
      </p:sp>
    </p:spTree>
    <p:extLst>
      <p:ext uri="{BB962C8B-B14F-4D97-AF65-F5344CB8AC3E}">
        <p14:creationId xmlns:p14="http://schemas.microsoft.com/office/powerpoint/2010/main" val="948978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101</a:t>
            </a:fld>
            <a:endParaRPr lang="en-US"/>
          </a:p>
        </p:txBody>
      </p:sp>
    </p:spTree>
    <p:extLst>
      <p:ext uri="{BB962C8B-B14F-4D97-AF65-F5344CB8AC3E}">
        <p14:creationId xmlns:p14="http://schemas.microsoft.com/office/powerpoint/2010/main" val="11214152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LED is consistently about a half-tick off from the watch’s second hand.</a:t>
            </a:r>
          </a:p>
          <a:p>
            <a:r>
              <a:rPr lang="en-US" dirty="0"/>
              <a:t>The internal LED starts off similarly out-of-phase, drops into phase with the second hand, drops out, and drops in again.</a:t>
            </a:r>
          </a:p>
        </p:txBody>
      </p:sp>
      <p:sp>
        <p:nvSpPr>
          <p:cNvPr id="4" name="Slide Number Placeholder 3"/>
          <p:cNvSpPr>
            <a:spLocks noGrp="1"/>
          </p:cNvSpPr>
          <p:nvPr>
            <p:ph type="sldNum" sz="quarter" idx="5"/>
          </p:nvPr>
        </p:nvSpPr>
        <p:spPr/>
        <p:txBody>
          <a:bodyPr/>
          <a:lstStyle/>
          <a:p>
            <a:fld id="{B451C161-4068-4B77-B93E-241C90510927}" type="slidenum">
              <a:rPr lang="en-US" smtClean="0"/>
              <a:t>102</a:t>
            </a:fld>
            <a:endParaRPr lang="en-US"/>
          </a:p>
        </p:txBody>
      </p:sp>
    </p:spTree>
    <p:extLst>
      <p:ext uri="{BB962C8B-B14F-4D97-AF65-F5344CB8AC3E}">
        <p14:creationId xmlns:p14="http://schemas.microsoft.com/office/powerpoint/2010/main" val="574945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microcontrollers need `</a:t>
            </a:r>
            <a:r>
              <a:rPr lang="en-US" dirty="0" err="1"/>
              <a:t>digitalPinToInterrupt</a:t>
            </a:r>
            <a:r>
              <a:rPr lang="en-US" dirty="0"/>
              <a:t>(pin)` instead of `pin`</a:t>
            </a:r>
          </a:p>
        </p:txBody>
      </p:sp>
      <p:sp>
        <p:nvSpPr>
          <p:cNvPr id="4" name="Slide Number Placeholder 3"/>
          <p:cNvSpPr>
            <a:spLocks noGrp="1"/>
          </p:cNvSpPr>
          <p:nvPr>
            <p:ph type="sldNum" sz="quarter" idx="5"/>
          </p:nvPr>
        </p:nvSpPr>
        <p:spPr/>
        <p:txBody>
          <a:bodyPr/>
          <a:lstStyle/>
          <a:p>
            <a:fld id="{B451C161-4068-4B77-B93E-241C90510927}" type="slidenum">
              <a:rPr lang="en-US" smtClean="0"/>
              <a:t>107</a:t>
            </a:fld>
            <a:endParaRPr lang="en-US"/>
          </a:p>
        </p:txBody>
      </p:sp>
    </p:spTree>
    <p:extLst>
      <p:ext uri="{BB962C8B-B14F-4D97-AF65-F5344CB8AC3E}">
        <p14:creationId xmlns:p14="http://schemas.microsoft.com/office/powerpoint/2010/main" val="31358321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Only works in C++ code</a:t>
            </a:r>
          </a:p>
          <a:p>
            <a:pPr marL="171450" indent="-171450">
              <a:buFontTx/>
              <a:buChar char="-"/>
            </a:pPr>
            <a:r>
              <a:rPr lang="en-US" dirty="0"/>
              <a:t>Need to cast pin number to type </a:t>
            </a:r>
            <a:r>
              <a:rPr lang="en-US" dirty="0" err="1"/>
              <a:t>PinName</a:t>
            </a:r>
            <a:endParaRPr lang="en-US" dirty="0"/>
          </a:p>
          <a:p>
            <a:pPr marL="171450" indent="-171450">
              <a:buFontTx/>
              <a:buChar char="-"/>
            </a:pPr>
            <a:r>
              <a:rPr lang="en-US" dirty="0"/>
              <a:t>If we don’t specify </a:t>
            </a:r>
            <a:r>
              <a:rPr lang="en-US" dirty="0" err="1"/>
              <a:t>PullUp</a:t>
            </a:r>
            <a:r>
              <a:rPr lang="en-US" dirty="0"/>
              <a:t>, </a:t>
            </a:r>
            <a:r>
              <a:rPr lang="en-US" dirty="0" err="1"/>
              <a:t>PullDown</a:t>
            </a:r>
            <a:r>
              <a:rPr lang="en-US" dirty="0"/>
              <a:t>, or </a:t>
            </a:r>
            <a:r>
              <a:rPr lang="en-US" dirty="0" err="1"/>
              <a:t>PullNone</a:t>
            </a:r>
            <a:r>
              <a:rPr lang="en-US" dirty="0"/>
              <a:t> then it will default to </a:t>
            </a:r>
            <a:r>
              <a:rPr lang="en-US" dirty="0" err="1"/>
              <a:t>PullDefault</a:t>
            </a:r>
            <a:r>
              <a:rPr lang="en-US" dirty="0"/>
              <a:t>, </a:t>
            </a:r>
            <a:r>
              <a:rPr lang="en-US" i="1" dirty="0"/>
              <a:t>overriding the </a:t>
            </a:r>
            <a:r>
              <a:rPr lang="en-US" i="1" dirty="0" err="1"/>
              <a:t>CowPi</a:t>
            </a:r>
            <a:r>
              <a:rPr lang="en-US" i="1" dirty="0"/>
              <a:t> configuration</a:t>
            </a:r>
            <a:r>
              <a:rPr lang="en-US" i="0" dirty="0"/>
              <a:t>. (I think </a:t>
            </a:r>
            <a:r>
              <a:rPr lang="en-US" i="0" dirty="0" err="1"/>
              <a:t>PullDefault</a:t>
            </a:r>
            <a:r>
              <a:rPr lang="en-US" i="0" dirty="0"/>
              <a:t> is </a:t>
            </a:r>
            <a:r>
              <a:rPr lang="en-US" i="0" dirty="0" err="1"/>
              <a:t>PullNone</a:t>
            </a:r>
            <a:r>
              <a:rPr lang="en-US" i="0" dirty="0"/>
              <a:t>, but I need to double-check.)</a:t>
            </a:r>
          </a:p>
          <a:p>
            <a:pPr marL="171450" indent="-171450">
              <a:buFontTx/>
              <a:buChar char="-"/>
            </a:pPr>
            <a:endParaRPr lang="en-US" i="0" dirty="0"/>
          </a:p>
          <a:p>
            <a:pPr marL="171450" indent="-171450">
              <a:buFontTx/>
              <a:buChar char="-"/>
            </a:pPr>
            <a:r>
              <a:rPr lang="en-US" i="0" dirty="0"/>
              <a:t>IRQ = Interrupt Request</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108</a:t>
            </a:fld>
            <a:endParaRPr lang="en-US"/>
          </a:p>
        </p:txBody>
      </p:sp>
    </p:spTree>
    <p:extLst>
      <p:ext uri="{BB962C8B-B14F-4D97-AF65-F5344CB8AC3E}">
        <p14:creationId xmlns:p14="http://schemas.microsoft.com/office/powerpoint/2010/main" val="6382105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succinctly register multiple pins for the same ISR</a:t>
            </a:r>
          </a:p>
        </p:txBody>
      </p:sp>
      <p:sp>
        <p:nvSpPr>
          <p:cNvPr id="4" name="Slide Number Placeholder 3"/>
          <p:cNvSpPr>
            <a:spLocks noGrp="1"/>
          </p:cNvSpPr>
          <p:nvPr>
            <p:ph type="sldNum" sz="quarter" idx="5"/>
          </p:nvPr>
        </p:nvSpPr>
        <p:spPr/>
        <p:txBody>
          <a:bodyPr/>
          <a:lstStyle/>
          <a:p>
            <a:fld id="{B451C161-4068-4B77-B93E-241C90510927}" type="slidenum">
              <a:rPr lang="en-US" smtClean="0"/>
              <a:t>110</a:t>
            </a:fld>
            <a:endParaRPr lang="en-US"/>
          </a:p>
        </p:txBody>
      </p:sp>
    </p:spTree>
    <p:extLst>
      <p:ext uri="{BB962C8B-B14F-4D97-AF65-F5344CB8AC3E}">
        <p14:creationId xmlns:p14="http://schemas.microsoft.com/office/powerpoint/2010/main" val="31206627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hindsight, we would’ve had more sleep options if we used a 74LS21 quad-input AND instead of a 74LS20 quad-input NAND. We can fix that in the future.</a:t>
            </a:r>
          </a:p>
        </p:txBody>
      </p:sp>
      <p:sp>
        <p:nvSpPr>
          <p:cNvPr id="4" name="Slide Number Placeholder 3"/>
          <p:cNvSpPr>
            <a:spLocks noGrp="1"/>
          </p:cNvSpPr>
          <p:nvPr>
            <p:ph type="sldNum" sz="quarter" idx="5"/>
          </p:nvPr>
        </p:nvSpPr>
        <p:spPr/>
        <p:txBody>
          <a:bodyPr/>
          <a:lstStyle/>
          <a:p>
            <a:fld id="{B451C161-4068-4B77-B93E-241C90510927}" type="slidenum">
              <a:rPr lang="en-US" smtClean="0"/>
              <a:t>115</a:t>
            </a:fld>
            <a:endParaRPr lang="en-US"/>
          </a:p>
        </p:txBody>
      </p:sp>
    </p:spTree>
    <p:extLst>
      <p:ext uri="{BB962C8B-B14F-4D97-AF65-F5344CB8AC3E}">
        <p14:creationId xmlns:p14="http://schemas.microsoft.com/office/powerpoint/2010/main" val="8600599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must be another external interrupt that sneaks in sometimes (switch bounce?) that causes the CPU to reawaken immediately after going to sleep sometimes. Any other interrupt would’ve left Timer0 interrupts disabled.</a:t>
            </a:r>
          </a:p>
        </p:txBody>
      </p:sp>
      <p:sp>
        <p:nvSpPr>
          <p:cNvPr id="4" name="Slide Number Placeholder 3"/>
          <p:cNvSpPr>
            <a:spLocks noGrp="1"/>
          </p:cNvSpPr>
          <p:nvPr>
            <p:ph type="sldNum" sz="quarter" idx="5"/>
          </p:nvPr>
        </p:nvSpPr>
        <p:spPr/>
        <p:txBody>
          <a:bodyPr/>
          <a:lstStyle/>
          <a:p>
            <a:fld id="{B451C161-4068-4B77-B93E-241C90510927}" type="slidenum">
              <a:rPr lang="en-US" smtClean="0"/>
              <a:t>118</a:t>
            </a:fld>
            <a:endParaRPr lang="en-US"/>
          </a:p>
        </p:txBody>
      </p:sp>
    </p:spTree>
    <p:extLst>
      <p:ext uri="{BB962C8B-B14F-4D97-AF65-F5344CB8AC3E}">
        <p14:creationId xmlns:p14="http://schemas.microsoft.com/office/powerpoint/2010/main" val="599675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situations in which exclusive access to resources isn’t illusionary: microcontrollers, and microprocessors running single-tasking operating systems (e.g., CP/M, MS-DOS). Even then, some context switching is necessary to handle interrupts.</a:t>
            </a:r>
          </a:p>
        </p:txBody>
      </p:sp>
      <p:sp>
        <p:nvSpPr>
          <p:cNvPr id="4" name="Slide Number Placeholder 3"/>
          <p:cNvSpPr>
            <a:spLocks noGrp="1"/>
          </p:cNvSpPr>
          <p:nvPr>
            <p:ph type="sldNum" sz="quarter" idx="5"/>
          </p:nvPr>
        </p:nvSpPr>
        <p:spPr/>
        <p:txBody>
          <a:bodyPr/>
          <a:lstStyle/>
          <a:p>
            <a:fld id="{B451C161-4068-4B77-B93E-241C90510927}" type="slidenum">
              <a:rPr lang="en-US" smtClean="0"/>
              <a:t>123</a:t>
            </a:fld>
            <a:endParaRPr lang="en-US"/>
          </a:p>
        </p:txBody>
      </p:sp>
    </p:spTree>
    <p:extLst>
      <p:ext uri="{BB962C8B-B14F-4D97-AF65-F5344CB8AC3E}">
        <p14:creationId xmlns:p14="http://schemas.microsoft.com/office/powerpoint/2010/main" val="19163536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124</a:t>
            </a:fld>
            <a:endParaRPr lang="en-US"/>
          </a:p>
        </p:txBody>
      </p:sp>
    </p:spTree>
    <p:extLst>
      <p:ext uri="{BB962C8B-B14F-4D97-AF65-F5344CB8AC3E}">
        <p14:creationId xmlns:p14="http://schemas.microsoft.com/office/powerpoint/2010/main" val="278594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Datasheets have a LOT of useful information on them!</a:t>
            </a:r>
          </a:p>
        </p:txBody>
      </p:sp>
      <p:sp>
        <p:nvSpPr>
          <p:cNvPr id="4" name="Slide Number Placeholder 3"/>
          <p:cNvSpPr>
            <a:spLocks noGrp="1"/>
          </p:cNvSpPr>
          <p:nvPr>
            <p:ph type="sldNum" sz="quarter" idx="5"/>
          </p:nvPr>
        </p:nvSpPr>
        <p:spPr/>
        <p:txBody>
          <a:bodyPr/>
          <a:lstStyle/>
          <a:p>
            <a:fld id="{B451C161-4068-4B77-B93E-241C90510927}" type="slidenum">
              <a:rPr lang="en-US" smtClean="0"/>
              <a:t>11</a:t>
            </a:fld>
            <a:endParaRPr lang="en-US"/>
          </a:p>
        </p:txBody>
      </p:sp>
    </p:spTree>
    <p:extLst>
      <p:ext uri="{BB962C8B-B14F-4D97-AF65-F5344CB8AC3E}">
        <p14:creationId xmlns:p14="http://schemas.microsoft.com/office/powerpoint/2010/main" val="1515758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132</a:t>
            </a:fld>
            <a:endParaRPr lang="en-US"/>
          </a:p>
        </p:txBody>
      </p:sp>
    </p:spTree>
    <p:extLst>
      <p:ext uri="{BB962C8B-B14F-4D97-AF65-F5344CB8AC3E}">
        <p14:creationId xmlns:p14="http://schemas.microsoft.com/office/powerpoint/2010/main" val="29910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parts of the I/O registers we want to leave alone – Good practice anyway to use bitmasks so you only affect the pins you want to affect, and </a:t>
            </a:r>
            <a:r>
              <a:rPr lang="en-US" dirty="0" err="1"/>
              <a:t>CowPi</a:t>
            </a:r>
            <a:r>
              <a:rPr lang="en-US" dirty="0"/>
              <a:t> isn’t using any of these pins.</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12</a:t>
            </a:fld>
            <a:endParaRPr lang="en-US"/>
          </a:p>
        </p:txBody>
      </p:sp>
    </p:spTree>
    <p:extLst>
      <p:ext uri="{BB962C8B-B14F-4D97-AF65-F5344CB8AC3E}">
        <p14:creationId xmlns:p14="http://schemas.microsoft.com/office/powerpoint/2010/main" val="152957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13</a:t>
            </a:fld>
            <a:endParaRPr lang="en-US"/>
          </a:p>
        </p:txBody>
      </p:sp>
    </p:spTree>
    <p:extLst>
      <p:ext uri="{BB962C8B-B14F-4D97-AF65-F5344CB8AC3E}">
        <p14:creationId xmlns:p14="http://schemas.microsoft.com/office/powerpoint/2010/main" val="4289402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1EDA595A-18EF-1B40-9ABC-DB21245E42A7}" type="datetime1">
              <a:rPr lang="en-US" smtClean="0"/>
              <a:t>4/5/24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FF151-3B2B-3C47-883E-35C5C6A5AE35}" type="datetime1">
              <a:rPr lang="en-US" smtClean="0"/>
              <a:t>4/5/24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30C689F-9104-F34E-AF5A-13B692F88895}" type="datetime1">
              <a:rPr lang="en-US" smtClean="0"/>
              <a:t>4/5/24</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D4A33F-95D4-FF4D-BEB4-5169CB276905}" type="datetime1">
              <a:rPr lang="en-US" smtClean="0"/>
              <a:t>4/5/24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664DA1-60BC-AE4D-835E-B7F77C3FF140}" type="datetime1">
              <a:rPr lang="en-US" smtClean="0"/>
              <a:t>4/5/24</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F2992D-EC93-924B-8D75-CEC4E9FF65AA}" type="datetime1">
              <a:rPr lang="en-US" smtClean="0"/>
              <a:t>4/5/24</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54AF8-5676-EE49-B98D-A44A40F1B406}" type="datetime1">
              <a:rPr lang="en-US" smtClean="0"/>
              <a:t>4/5/24</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7BEDE1-9DED-954B-97FC-E9E431D92299}" type="datetime1">
              <a:rPr lang="en-US" smtClean="0"/>
              <a:t>4/5/24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0AEC7E-C8B6-A64C-ABF6-FE990F57E12F}" type="datetime1">
              <a:rPr lang="en-US" smtClean="0"/>
              <a:t>4/5/24</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6A63123A-C56E-3749-BD9B-596159E6F8F3}" type="datetime1">
              <a:rPr lang="en-US" smtClean="0"/>
              <a:t>4/5/24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8.png"/><Relationship Id="rId4" Type="http://schemas.openxmlformats.org/officeDocument/2006/relationships/notesSlide" Target="../notesSlides/notesSlide6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arduino.cc/reference/en/"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os.mbed.com/docs/mbed-os/v6.16/mbed-os-api-doxy/classmbed_1_1_interrupt_in.html"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cow-pi.readthedocs.io/en/latest/CowPi/interrupts.html"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cow-pi.readthedocs.io/en/latest/microcontroller.html#registering-pin-change-interrupt-handlers-using-cowpi-register-pin-isr"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arduino.cc/reference/en/"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hyperlink" Target="https://www.nongnu.org/avr-libc/user-manual/group__avr__sleep.html" TargetMode="External"/><Relationship Id="rId4" Type="http://schemas.openxmlformats.org/officeDocument/2006/relationships/hyperlink" Target="https://ww1.microchip.com/downloads/en/DeviceDoc/Atmel-7810-Automotive-Microcontrollers-ATmega328P_Datasheet.pdf"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2.png"/><Relationship Id="rId4" Type="http://schemas.openxmlformats.org/officeDocument/2006/relationships/notesSlide" Target="../notesSlides/notesSlide6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cow-pi.readthedocs.io/en/latest/microcontroller.html#registering-pin-change-interrupt-handlers-using-cowpi-register-pin-isr" TargetMode="External"/><Relationship Id="rId2" Type="http://schemas.openxmlformats.org/officeDocument/2006/relationships/hyperlink" Target="https://cow-pi.readthedocs.io/en/latest/CowPi/interrupts.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tiff"/><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ftp.intel.com/Public/Pub/fpgaup/pub/Intel_Material/18.1/Computer_Systems/DE10-Lite/DE10-Lite_Computer_NiosII.pdf"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tiff"/><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hyperlink" Target="https://ww1.microchip.com/downloads/en/DeviceDoc/Atmel-7810-Automotive-Microcontrollers-ATmega328P_Datasheet.pdf" TargetMode="External"/><Relationship Id="rId4" Type="http://schemas.openxmlformats.org/officeDocument/2006/relationships/image" Target="../media/image18.tiff"/></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1.microchip.com/downloads/en/DeviceDoc/Atmel-7810-Automotive-Microcontrollers-ATmega328P_Datasheet.pdf" TargetMode="External"/><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ftp.intel.com/Public/Pub/fpgaup/pub/Intel_Material/18.1/Computer_Systems/DE10-Lite/DE10-Lite_Computer_NiosII.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hyperlink" Target="https://ww1.microchip.com/downloads/en/DeviceDoc/Atmel-7810-Automotive-Microcontrollers-ATmega328P_Datasheet.pdf"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1.microchip.com/downloads/en/DeviceDoc/Atmel-7810-Automotive-Microcontrollers-ATmega328P_Datasheet.pdf"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hyperlink" Target="https://www.nongnu.org/avr-libc/user-manual/group__avr__interrupts.html"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Concurrency within the Computer System</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Raspberry Pi Pico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normAutofit fontScale="92500" lnSpcReduction="20000"/>
          </a:bodyPr>
          <a:lstStyle/>
          <a:p>
            <a:r>
              <a:rPr lang="en-US" dirty="0"/>
              <a:t>One set of I/O registers for all </a:t>
            </a:r>
            <a:br>
              <a:rPr lang="en-US" dirty="0"/>
            </a:br>
            <a:r>
              <a:rPr lang="en-US" dirty="0"/>
              <a:t>general-purpose pins</a:t>
            </a:r>
          </a:p>
          <a:p>
            <a:pPr lvl="1"/>
            <a:r>
              <a:rPr lang="en-US" dirty="0"/>
              <a:t>Other registers for special uses:</a:t>
            </a:r>
            <a:br>
              <a:rPr lang="en-US" dirty="0"/>
            </a:br>
            <a:r>
              <a:rPr lang="en-US" dirty="0"/>
              <a:t>ADC, SPI, I</a:t>
            </a:r>
            <a:r>
              <a:rPr lang="en-US" baseline="30000" dirty="0"/>
              <a:t>2</a:t>
            </a:r>
            <a:r>
              <a:rPr lang="en-US" dirty="0"/>
              <a:t>C, UART</a:t>
            </a:r>
          </a:p>
          <a:p>
            <a:endParaRPr lang="en-US" dirty="0"/>
          </a:p>
          <a:p>
            <a:r>
              <a:rPr lang="en-US" dirty="0"/>
              <a:t>Registers</a:t>
            </a:r>
          </a:p>
          <a:p>
            <a:pPr lvl="1"/>
            <a:r>
              <a:rPr lang="en-US" dirty="0"/>
              <a:t>GPIO_IN</a:t>
            </a:r>
          </a:p>
          <a:p>
            <a:pPr lvl="1"/>
            <a:r>
              <a:rPr lang="en-US" dirty="0"/>
              <a:t>GPIO_OUT</a:t>
            </a:r>
          </a:p>
          <a:p>
            <a:pPr lvl="1"/>
            <a:r>
              <a:rPr lang="en-US" dirty="0"/>
              <a:t>GPIO_OE (“output enable”)</a:t>
            </a:r>
          </a:p>
          <a:p>
            <a:pPr lvl="1"/>
            <a:r>
              <a:rPr lang="en-US" dirty="0"/>
              <a:t>Atomic OUT, OE registers</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28" name="Picture 4" descr="Pinout for Cow Pi development boards that use the Raspberry Pi Pico.">
            <a:extLst>
              <a:ext uri="{FF2B5EF4-FFF2-40B4-BE49-F238E27FC236}">
                <a16:creationId xmlns:a16="http://schemas.microsoft.com/office/drawing/2014/main" id="{F13D8FA5-66C4-579C-4DD7-6FA7C008F16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3283" y="681037"/>
            <a:ext cx="5674990" cy="5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4399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a:t>
            </a:r>
            <a:br>
              <a:rPr lang="en-US" dirty="0"/>
            </a:br>
            <a:r>
              <a:rPr lang="en-US" dirty="0"/>
              <a:t>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control;</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counter;</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a:latin typeface="Lucida Console" panose="020B0609040504020204" pitchFamily="49" charset="0"/>
              </a:rPr>
              <a:t>capture;</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uint16_t  </a:t>
            </a:r>
            <a:r>
              <a:rPr lang="en-US" sz="2000" dirty="0" err="1">
                <a:latin typeface="Lucida Console" panose="020B0609040504020204" pitchFamily="49" charset="0"/>
              </a:rPr>
              <a:t>compareA</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uint16_t  </a:t>
            </a:r>
            <a:r>
              <a:rPr lang="en-US" sz="2000" dirty="0" err="1">
                <a:latin typeface="Lucida Console" panose="020B0609040504020204" pitchFamily="49" charset="0"/>
              </a:rPr>
              <a:t>compareB</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cowpi_timer16bit_t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struct</a:t>
            </a:r>
            <a:r>
              <a:rPr lang="en-US" sz="2000" dirty="0">
                <a:latin typeface="Lucida Console" panose="020B0609040504020204" pitchFamily="49" charset="0"/>
              </a:rPr>
              <a:t> timer_registers_16bit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9" name="Rectangle 8">
            <a:extLst>
              <a:ext uri="{FF2B5EF4-FFF2-40B4-BE49-F238E27FC236}">
                <a16:creationId xmlns:a16="http://schemas.microsoft.com/office/drawing/2014/main" id="{AF8BCFE1-EAF1-5146-9F5E-086539203D0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7" name="Picture 6">
            <a:extLst>
              <a:ext uri="{FF2B5EF4-FFF2-40B4-BE49-F238E27FC236}">
                <a16:creationId xmlns:a16="http://schemas.microsoft.com/office/drawing/2014/main" id="{5DD00343-802A-3445-AEBE-22429C8D7B00}"/>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2284"/>
          <a:stretch/>
        </p:blipFill>
        <p:spPr>
          <a:xfrm>
            <a:off x="5612125" y="1368490"/>
            <a:ext cx="6579875" cy="1749382"/>
          </a:xfrm>
          <a:prstGeom prst="rect">
            <a:avLst/>
          </a:prstGeom>
        </p:spPr>
      </p:pic>
      <p:pic>
        <p:nvPicPr>
          <p:cNvPr id="11" name="Picture 10">
            <a:extLst>
              <a:ext uri="{FF2B5EF4-FFF2-40B4-BE49-F238E27FC236}">
                <a16:creationId xmlns:a16="http://schemas.microsoft.com/office/drawing/2014/main" id="{8F52364D-DE57-DA4E-91BA-73772425313B}"/>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4998" y="3252809"/>
            <a:ext cx="6477001" cy="1662752"/>
          </a:xfrm>
          <a:prstGeom prst="rect">
            <a:avLst/>
          </a:prstGeom>
        </p:spPr>
      </p:pic>
      <p:pic>
        <p:nvPicPr>
          <p:cNvPr id="12" name="Picture 11">
            <a:extLst>
              <a:ext uri="{FF2B5EF4-FFF2-40B4-BE49-F238E27FC236}">
                <a16:creationId xmlns:a16="http://schemas.microsoft.com/office/drawing/2014/main" id="{6E641508-12C3-B444-B452-5F17D1BC3D9A}"/>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562819" y="499923"/>
            <a:ext cx="6311902" cy="778874"/>
          </a:xfrm>
          <a:prstGeom prst="rect">
            <a:avLst/>
          </a:prstGeom>
        </p:spPr>
      </p:pic>
    </p:spTree>
    <p:extLst>
      <p:ext uri="{BB962C8B-B14F-4D97-AF65-F5344CB8AC3E}">
        <p14:creationId xmlns:p14="http://schemas.microsoft.com/office/powerpoint/2010/main" val="3234786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199" y="1825625"/>
            <a:ext cx="5495365" cy="4351338"/>
          </a:xfrm>
        </p:spPr>
        <p:txBody>
          <a:bodyPr>
            <a:normAutofit lnSpcReduction="10000"/>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1024</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0x500</a:t>
            </a:r>
            <a:r>
              <a:rPr lang="en-US" sz="2000" dirty="0">
                <a:latin typeface="Lucida Console" panose="020B0609040504020204" pitchFamily="49" charset="0"/>
              </a:rPr>
              <a:t>;</a:t>
            </a:r>
            <a:r>
              <a:rPr lang="en-US" sz="2000" dirty="0">
                <a:solidFill>
                  <a:schemeClr val="tx1">
                    <a:lumMod val="75000"/>
                    <a:lumOff val="25000"/>
                  </a:schemeClr>
                </a:solidFill>
                <a:latin typeface="Lucida Console" panose="020B0609040504020204" pitchFamily="49" charset="0"/>
              </a:rPr>
              <a:t> </a:t>
            </a:r>
          </a:p>
          <a:p>
            <a:pPr marL="0" indent="0">
              <a:buNone/>
            </a:pPr>
            <a:r>
              <a:rPr lang="en-US" sz="2000" dirty="0">
                <a:solidFill>
                  <a:schemeClr val="tx1">
                    <a:lumMod val="75000"/>
                    <a:lumOff val="25000"/>
                  </a:schemeClr>
                </a:solidFill>
                <a:latin typeface="Lucida Console" panose="020B0609040504020204" pitchFamily="49" charset="0"/>
              </a:rPr>
              <a:t>  // clear timer on compare match</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interrupt (and clear counter)</a:t>
            </a:r>
            <a:br>
              <a:rPr lang="en-US" sz="2000" dirty="0">
                <a:solidFill>
                  <a:schemeClr val="tx1">
                    <a:lumMod val="75000"/>
                    <a:lumOff val="25000"/>
                  </a:schemeClr>
                </a:solidFill>
                <a:latin typeface="Lucida Console" panose="020B0609040504020204" pitchFamily="49" charset="0"/>
              </a:rPr>
            </a:br>
            <a:r>
              <a:rPr lang="en-US" sz="2000" dirty="0">
                <a:solidFill>
                  <a:schemeClr val="tx1">
                    <a:lumMod val="75000"/>
                    <a:lumOff val="25000"/>
                  </a:schemeClr>
                </a:solidFill>
                <a:latin typeface="Lucida Console" panose="020B0609040504020204" pitchFamily="49" charset="0"/>
              </a:rPr>
              <a:t>  // every 15,625 beats</a:t>
            </a:r>
            <a:endParaRPr lang="en-US" sz="2000" dirty="0">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 </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mytimer1</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15624</a:t>
            </a:r>
            <a:r>
              <a:rPr lang="en-US" sz="2000" dirty="0">
                <a:latin typeface="Lucida Console" panose="020B0609040504020204" pitchFamily="49" charset="0"/>
              </a:rPr>
              <a:t>;</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a:p>
            <a:pPr marL="0" indent="0">
              <a:buNone/>
            </a:pPr>
            <a:endParaRPr lang="en-US" sz="2000" dirty="0">
              <a:solidFill>
                <a:schemeClr val="accent2">
                  <a:lumMod val="50000"/>
                </a:schemeClr>
              </a:solidFill>
              <a:latin typeface="Lucida Console" panose="020B0609040504020204" pitchFamily="49" charset="0"/>
            </a:endParaRP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(TIMER1_COMPA_vect)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19138605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One-Second Interrupt Blink Demonstration</a:t>
            </a:r>
          </a:p>
        </p:txBody>
      </p:sp>
      <p:pic>
        <p:nvPicPr>
          <p:cNvPr id="4" name="PXL_20211014_181836187_2.mp4" descr="PXL_20211014_181836187_2.mp4">
            <a:hlinkClick r:id="" action="ppaction://media"/>
            <a:extLst>
              <a:ext uri="{FF2B5EF4-FFF2-40B4-BE49-F238E27FC236}">
                <a16:creationId xmlns:a16="http://schemas.microsoft.com/office/drawing/2014/main" id="{EC4BB024-B74E-9D4B-85E5-36EF65B0B6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3243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Raspberry Pi Pico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698690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B262-A18C-253D-541E-23B15C8BCB7D}"/>
              </a:ext>
            </a:extLst>
          </p:cNvPr>
          <p:cNvSpPr>
            <a:spLocks noGrp="1"/>
          </p:cNvSpPr>
          <p:nvPr>
            <p:ph type="title"/>
          </p:nvPr>
        </p:nvSpPr>
        <p:spPr/>
        <p:txBody>
          <a:bodyPr/>
          <a:lstStyle/>
          <a:p>
            <a:r>
              <a:rPr lang="en-US" dirty="0"/>
              <a:t>You </a:t>
            </a:r>
            <a:r>
              <a:rPr lang="en-US" i="1" dirty="0"/>
              <a:t>Could</a:t>
            </a:r>
            <a:r>
              <a:rPr lang="en-US" dirty="0"/>
              <a:t> Configure Interrupts by Manipulating Registers…</a:t>
            </a:r>
          </a:p>
        </p:txBody>
      </p:sp>
      <p:pic>
        <p:nvPicPr>
          <p:cNvPr id="7" name="Content Placeholder 6">
            <a:extLst>
              <a:ext uri="{FF2B5EF4-FFF2-40B4-BE49-F238E27FC236}">
                <a16:creationId xmlns:a16="http://schemas.microsoft.com/office/drawing/2014/main" id="{A6DE3413-841B-7847-1E40-FC76AD7C8BED}"/>
              </a:ext>
            </a:extLst>
          </p:cNvPr>
          <p:cNvPicPr>
            <a:picLocks noGrp="1" noChangeAspect="1"/>
          </p:cNvPicPr>
          <p:nvPr>
            <p:ph idx="1"/>
          </p:nvPr>
        </p:nvPicPr>
        <p:blipFill>
          <a:blip r:embed="rId2"/>
          <a:stretch>
            <a:fillRect/>
          </a:stretch>
        </p:blipFill>
        <p:spPr>
          <a:xfrm>
            <a:off x="838200" y="2049498"/>
            <a:ext cx="10515600" cy="3903591"/>
          </a:xfrm>
          <a:prstGeom prst="rect">
            <a:avLst/>
          </a:prstGeom>
        </p:spPr>
      </p:pic>
      <p:sp>
        <p:nvSpPr>
          <p:cNvPr id="4" name="Footer Placeholder 3">
            <a:extLst>
              <a:ext uri="{FF2B5EF4-FFF2-40B4-BE49-F238E27FC236}">
                <a16:creationId xmlns:a16="http://schemas.microsoft.com/office/drawing/2014/main" id="{D079E408-37BB-DDE7-03A6-CBB382E4852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CACB286-64EB-3900-A8BD-A66500142EE5}"/>
              </a:ext>
            </a:extLst>
          </p:cNvPr>
          <p:cNvSpPr>
            <a:spLocks noGrp="1"/>
          </p:cNvSpPr>
          <p:nvPr>
            <p:ph type="sldNum" sz="quarter" idx="12"/>
          </p:nvPr>
        </p:nvSpPr>
        <p:spPr/>
        <p:txBody>
          <a:bodyPr/>
          <a:lstStyle/>
          <a:p>
            <a:fld id="{B30C84D9-7A41-4FEB-892B-80917372DB87}" type="slidenum">
              <a:rPr lang="en-US" smtClean="0"/>
              <a:t>104</a:t>
            </a:fld>
            <a:endParaRPr lang="en-US"/>
          </a:p>
        </p:txBody>
      </p:sp>
      <p:sp>
        <p:nvSpPr>
          <p:cNvPr id="6" name="Text Placeholder 5">
            <a:extLst>
              <a:ext uri="{FF2B5EF4-FFF2-40B4-BE49-F238E27FC236}">
                <a16:creationId xmlns:a16="http://schemas.microsoft.com/office/drawing/2014/main" id="{A3BCA166-124C-0E6D-FA51-F575591EA08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1544654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B262-A18C-253D-541E-23B15C8BCB7D}"/>
              </a:ext>
            </a:extLst>
          </p:cNvPr>
          <p:cNvSpPr>
            <a:spLocks noGrp="1"/>
          </p:cNvSpPr>
          <p:nvPr>
            <p:ph type="title"/>
          </p:nvPr>
        </p:nvSpPr>
        <p:spPr/>
        <p:txBody>
          <a:bodyPr/>
          <a:lstStyle/>
          <a:p>
            <a:r>
              <a:rPr lang="en-US" dirty="0"/>
              <a:t>You </a:t>
            </a:r>
            <a:r>
              <a:rPr lang="en-US" i="1" dirty="0"/>
              <a:t>Could</a:t>
            </a:r>
            <a:r>
              <a:rPr lang="en-US" dirty="0"/>
              <a:t> Configure Interrupts by Manipulating Registers…</a:t>
            </a:r>
          </a:p>
        </p:txBody>
      </p:sp>
      <p:pic>
        <p:nvPicPr>
          <p:cNvPr id="7" name="Content Placeholder 6">
            <a:extLst>
              <a:ext uri="{FF2B5EF4-FFF2-40B4-BE49-F238E27FC236}">
                <a16:creationId xmlns:a16="http://schemas.microsoft.com/office/drawing/2014/main" id="{A6DE3413-841B-7847-1E40-FC76AD7C8BED}"/>
              </a:ext>
            </a:extLst>
          </p:cNvPr>
          <p:cNvPicPr>
            <a:picLocks noGrp="1" noChangeAspect="1"/>
          </p:cNvPicPr>
          <p:nvPr>
            <p:ph idx="1"/>
          </p:nvPr>
        </p:nvPicPr>
        <p:blipFill>
          <a:blip r:embed="rId2"/>
          <a:stretch>
            <a:fillRect/>
          </a:stretch>
        </p:blipFill>
        <p:spPr>
          <a:xfrm>
            <a:off x="838200" y="2049498"/>
            <a:ext cx="10515600" cy="3903591"/>
          </a:xfrm>
          <a:prstGeom prst="rect">
            <a:avLst/>
          </a:prstGeom>
        </p:spPr>
      </p:pic>
      <p:sp>
        <p:nvSpPr>
          <p:cNvPr id="4" name="Footer Placeholder 3">
            <a:extLst>
              <a:ext uri="{FF2B5EF4-FFF2-40B4-BE49-F238E27FC236}">
                <a16:creationId xmlns:a16="http://schemas.microsoft.com/office/drawing/2014/main" id="{D079E408-37BB-DDE7-03A6-CBB382E48524}"/>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CACB286-64EB-3900-A8BD-A66500142EE5}"/>
              </a:ext>
            </a:extLst>
          </p:cNvPr>
          <p:cNvSpPr>
            <a:spLocks noGrp="1"/>
          </p:cNvSpPr>
          <p:nvPr>
            <p:ph type="sldNum" sz="quarter" idx="12"/>
          </p:nvPr>
        </p:nvSpPr>
        <p:spPr/>
        <p:txBody>
          <a:bodyPr/>
          <a:lstStyle/>
          <a:p>
            <a:fld id="{B30C84D9-7A41-4FEB-892B-80917372DB87}" type="slidenum">
              <a:rPr lang="en-US" smtClean="0"/>
              <a:t>105</a:t>
            </a:fld>
            <a:endParaRPr lang="en-US"/>
          </a:p>
        </p:txBody>
      </p:sp>
      <p:sp>
        <p:nvSpPr>
          <p:cNvPr id="6" name="Text Placeholder 5">
            <a:extLst>
              <a:ext uri="{FF2B5EF4-FFF2-40B4-BE49-F238E27FC236}">
                <a16:creationId xmlns:a16="http://schemas.microsoft.com/office/drawing/2014/main" id="{A3BCA166-124C-0E6D-FA51-F575591EA08D}"/>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61721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
            </a:r>
            <a:r>
              <a:rPr lang="en-US" i="1" dirty="0"/>
              <a:t>Or</a:t>
            </a:r>
            <a:r>
              <a:rPr lang="en-US" dirty="0"/>
              <a:t>, Go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Arduino Core</a:t>
            </a:r>
          </a:p>
          <a:p>
            <a:endParaRPr lang="en-US" dirty="0"/>
          </a:p>
          <a:p>
            <a:r>
              <a:rPr lang="en-US" dirty="0" err="1"/>
              <a:t>mbed</a:t>
            </a:r>
            <a:r>
              <a:rPr lang="en-US" dirty="0"/>
              <a:t> OS</a:t>
            </a:r>
          </a:p>
          <a:p>
            <a:endParaRPr lang="en-US" dirty="0"/>
          </a:p>
          <a:p>
            <a:r>
              <a:rPr lang="en-US" dirty="0" err="1"/>
              <a:t>CowPi</a:t>
            </a:r>
            <a:r>
              <a:rPr lang="en-US" dirty="0"/>
              <a:t> Library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77012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3"/>
              </a:rPr>
              <a:t>https://www.arduino.cc/reference/en/</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1385888" y="3412331"/>
            <a:ext cx="1609724" cy="520700"/>
          </a:xfrm>
          <a:prstGeom prst="wedgeRoundRectCallout">
            <a:avLst>
              <a:gd name="adj1" fmla="val 96533"/>
              <a:gd name="adj2" fmla="val -28899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36322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60071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1385888" y="3429000"/>
            <a:ext cx="1609724" cy="520700"/>
          </a:xfrm>
          <a:prstGeom prst="wedgeRoundRectCallout">
            <a:avLst>
              <a:gd name="adj1" fmla="val 9061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a:t>
            </a:r>
          </a:p>
        </p:txBody>
      </p:sp>
    </p:spTree>
    <p:extLst>
      <p:ext uri="{BB962C8B-B14F-4D97-AF65-F5344CB8AC3E}">
        <p14:creationId xmlns:p14="http://schemas.microsoft.com/office/powerpoint/2010/main" val="27233520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mbed</a:t>
            </a:r>
            <a:r>
              <a:rPr lang="en-US" dirty="0"/>
              <a:t> OS </a:t>
            </a:r>
            <a:r>
              <a:rPr lang="en-US" dirty="0" err="1"/>
              <a:t>InterruptIn</a:t>
            </a:r>
            <a:r>
              <a:rPr lang="en-US" dirty="0"/>
              <a:t> Class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static </a:t>
            </a:r>
            <a:r>
              <a:rPr lang="en-US" dirty="0" err="1"/>
              <a:t>mbed</a:t>
            </a:r>
            <a:r>
              <a:rPr lang="en-US" dirty="0"/>
              <a:t>::</a:t>
            </a:r>
            <a:r>
              <a:rPr lang="en-US" dirty="0" err="1"/>
              <a:t>InterruptIn</a:t>
            </a:r>
            <a:r>
              <a:rPr lang="en-US" dirty="0"/>
              <a:t> </a:t>
            </a:r>
            <a:r>
              <a:rPr lang="en-US" i="1" dirty="0" err="1"/>
              <a:t>variable_name</a:t>
            </a:r>
            <a:r>
              <a:rPr lang="en-US" dirty="0"/>
              <a:t>((</a:t>
            </a:r>
            <a:r>
              <a:rPr lang="en-US" dirty="0" err="1"/>
              <a:t>PinName</a:t>
            </a:r>
            <a:r>
              <a:rPr lang="en-US" dirty="0"/>
              <a:t>)</a:t>
            </a:r>
            <a:r>
              <a:rPr lang="en-US" i="1" dirty="0"/>
              <a:t>pin</a:t>
            </a:r>
            <a:r>
              <a:rPr lang="en-US" dirty="0"/>
              <a:t>, </a:t>
            </a:r>
            <a:r>
              <a:rPr lang="en-US" i="1" dirty="0" err="1"/>
              <a:t>pull_mode</a:t>
            </a:r>
            <a:r>
              <a:rPr lang="en-US" dirty="0"/>
              <a:t>)</a:t>
            </a:r>
          </a:p>
          <a:p>
            <a:endParaRPr lang="en-US" dirty="0"/>
          </a:p>
          <a:p>
            <a:r>
              <a:rPr lang="en-US" i="1" dirty="0" err="1"/>
              <a:t>variable_name.</a:t>
            </a:r>
            <a:r>
              <a:rPr lang="en-US" dirty="0" err="1"/>
              <a:t>rise</a:t>
            </a:r>
            <a:r>
              <a:rPr lang="en-US" dirty="0"/>
              <a:t>(</a:t>
            </a:r>
            <a:r>
              <a:rPr lang="en-US" i="1" dirty="0" err="1"/>
              <a:t>isr_function</a:t>
            </a:r>
            <a:r>
              <a:rPr lang="en-US" dirty="0"/>
              <a:t>)</a:t>
            </a:r>
          </a:p>
          <a:p>
            <a:endParaRPr lang="en-US" i="1" dirty="0"/>
          </a:p>
          <a:p>
            <a:r>
              <a:rPr lang="en-US" i="1" dirty="0" err="1"/>
              <a:t>variable_name.</a:t>
            </a:r>
            <a:r>
              <a:rPr lang="en-US" dirty="0" err="1"/>
              <a:t>rise</a:t>
            </a:r>
            <a:r>
              <a:rPr lang="en-US" dirty="0"/>
              <a:t>(</a:t>
            </a:r>
            <a:r>
              <a:rPr lang="en-US" i="1" dirty="0" err="1"/>
              <a:t>isr_function</a:t>
            </a:r>
            <a:r>
              <a:rPr lang="en-US" dirty="0"/>
              <a:t>)</a:t>
            </a:r>
          </a:p>
          <a:p>
            <a:pPr marL="0" indent="0">
              <a:buNone/>
            </a:pPr>
            <a:endParaRPr lang="en-US" dirty="0"/>
          </a:p>
          <a:p>
            <a:r>
              <a:rPr lang="en-US" i="1" dirty="0" err="1"/>
              <a:t>variable_name.</a:t>
            </a:r>
            <a:r>
              <a:rPr lang="en-US" dirty="0" err="1"/>
              <a:t>disable_irq</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4099955" y="5869186"/>
            <a:ext cx="7253845" cy="307777"/>
          </a:xfrm>
          <a:prstGeom prst="rect">
            <a:avLst/>
          </a:prstGeom>
        </p:spPr>
        <p:txBody>
          <a:bodyPr wrap="none">
            <a:spAutoFit/>
          </a:bodyPr>
          <a:lstStyle/>
          <a:p>
            <a:r>
              <a:rPr lang="en-US" sz="1400" dirty="0">
                <a:hlinkClick r:id="rId3"/>
              </a:rPr>
              <a:t>https://os.mbed.com/docs/mbed-os/v6.16/mbed-os-api-doxy/classmbed_1_1_interrupt_in.html</a:t>
            </a:r>
            <a:endParaRPr lang="en-US" sz="1400" dirty="0"/>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464300" y="4440834"/>
            <a:ext cx="2146300" cy="907256"/>
          </a:xfrm>
          <a:prstGeom prst="wedgeRoundRectCallout">
            <a:avLst>
              <a:gd name="adj1" fmla="val -91807"/>
              <a:gd name="adj2" fmla="val -168821"/>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5" name="Rounded Rectangular Callout 4">
            <a:extLst>
              <a:ext uri="{FF2B5EF4-FFF2-40B4-BE49-F238E27FC236}">
                <a16:creationId xmlns:a16="http://schemas.microsoft.com/office/drawing/2014/main" id="{EA3F43EF-7EE5-B6E1-40BE-71E6A1BC8C45}"/>
              </a:ext>
            </a:extLst>
          </p:cNvPr>
          <p:cNvSpPr/>
          <p:nvPr/>
        </p:nvSpPr>
        <p:spPr>
          <a:xfrm>
            <a:off x="7348538" y="3326706"/>
            <a:ext cx="1609724" cy="520700"/>
          </a:xfrm>
          <a:prstGeom prst="wedgeRoundRectCallout">
            <a:avLst>
              <a:gd name="adj1" fmla="val 32039"/>
              <a:gd name="adj2" fmla="val -258814"/>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a:t>
            </a:r>
          </a:p>
        </p:txBody>
      </p:sp>
      <p:sp>
        <p:nvSpPr>
          <p:cNvPr id="12" name="Rounded Rectangular Callout 11">
            <a:extLst>
              <a:ext uri="{FF2B5EF4-FFF2-40B4-BE49-F238E27FC236}">
                <a16:creationId xmlns:a16="http://schemas.microsoft.com/office/drawing/2014/main" id="{A3F2654D-F7B0-3EFB-B110-3BB8F4497CF3}"/>
              </a:ext>
            </a:extLst>
          </p:cNvPr>
          <p:cNvSpPr/>
          <p:nvPr/>
        </p:nvSpPr>
        <p:spPr>
          <a:xfrm>
            <a:off x="9744076" y="3492598"/>
            <a:ext cx="1609724" cy="948235"/>
          </a:xfrm>
          <a:prstGeom prst="wedgeRoundRectCallout">
            <a:avLst>
              <a:gd name="adj1" fmla="val -38079"/>
              <a:gd name="adj2" fmla="val -172279"/>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FFFF00"/>
                </a:solidFill>
              </a:rPr>
              <a:t>PullUp</a:t>
            </a:r>
            <a:r>
              <a:rPr lang="en-US" sz="2000" dirty="0">
                <a:solidFill>
                  <a:srgbClr val="FFFF00"/>
                </a:solidFill>
              </a:rPr>
              <a:t>, </a:t>
            </a:r>
            <a:r>
              <a:rPr lang="en-US" sz="2000" dirty="0" err="1">
                <a:solidFill>
                  <a:srgbClr val="FFFF00"/>
                </a:solidFill>
              </a:rPr>
              <a:t>PullDown</a:t>
            </a:r>
            <a:r>
              <a:rPr lang="en-US" sz="2000" dirty="0">
                <a:solidFill>
                  <a:srgbClr val="FFFF00"/>
                </a:solidFill>
              </a:rPr>
              <a:t>, or </a:t>
            </a:r>
            <a:r>
              <a:rPr lang="en-US" sz="2000" dirty="0" err="1">
                <a:solidFill>
                  <a:srgbClr val="FFFF00"/>
                </a:solidFill>
              </a:rPr>
              <a:t>PullNone</a:t>
            </a:r>
            <a:endParaRPr lang="en-US" sz="2000" dirty="0">
              <a:solidFill>
                <a:srgbClr val="FFFF00"/>
              </a:solidFill>
            </a:endParaRPr>
          </a:p>
        </p:txBody>
      </p:sp>
    </p:spTree>
    <p:extLst>
      <p:ext uri="{BB962C8B-B14F-4D97-AF65-F5344CB8AC3E}">
        <p14:creationId xmlns:p14="http://schemas.microsoft.com/office/powerpoint/2010/main" val="144193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a:t>
            </a:r>
            <a:r>
              <a:rPr lang="en-US" dirty="0" err="1"/>
              <a:t>interrupt_mask</a:t>
            </a:r>
            <a:r>
              <a:rPr lang="en-US" dirty="0"/>
              <a:t>, </a:t>
            </a:r>
            <a:r>
              <a:rPr lang="en-US" i="1" dirty="0" err="1"/>
              <a:t>isr_function</a:t>
            </a:r>
            <a:r>
              <a:rPr lang="en-US" dirty="0"/>
              <a:t>)</a:t>
            </a:r>
          </a:p>
          <a:p>
            <a:endParaRPr lang="en-US" dirty="0"/>
          </a:p>
          <a:p>
            <a:endParaRPr lang="en-US" dirty="0"/>
          </a:p>
          <a:p>
            <a:endParaRPr lang="en-US" dirty="0"/>
          </a:p>
          <a:p>
            <a:endParaRPr lang="en-US" dirty="0"/>
          </a:p>
          <a:p>
            <a:endParaRPr lang="en-US" dirty="0"/>
          </a:p>
          <a:p>
            <a:endParaRPr lang="en-US" dirty="0"/>
          </a:p>
          <a:p>
            <a:r>
              <a:rPr lang="en-US" dirty="0" err="1"/>
              <a:t>cowpi_deregister_pin_ISR</a:t>
            </a:r>
            <a:r>
              <a:rPr lang="en-US" dirty="0"/>
              <a:t>(</a:t>
            </a:r>
            <a:r>
              <a:rPr lang="en-US" dirty="0" err="1"/>
              <a:t>interrupt_mask</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109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3300412" y="3399631"/>
            <a:ext cx="3240087" cy="520700"/>
          </a:xfrm>
          <a:prstGeom prst="wedgeRoundRectCallout">
            <a:avLst>
              <a:gd name="adj1" fmla="val 28001"/>
              <a:gd name="adj2" fmla="val -28076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3300413" y="3429000"/>
            <a:ext cx="3240087" cy="520700"/>
          </a:xfrm>
          <a:prstGeom prst="wedgeRoundRectCallout">
            <a:avLst>
              <a:gd name="adj1" fmla="val 35045"/>
              <a:gd name="adj2" fmla="val 33935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Tree>
    <p:extLst>
      <p:ext uri="{BB962C8B-B14F-4D97-AF65-F5344CB8AC3E}">
        <p14:creationId xmlns:p14="http://schemas.microsoft.com/office/powerpoint/2010/main" val="66930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825625"/>
            <a:ext cx="5181600" cy="4351338"/>
          </a:xfrm>
        </p:spPr>
        <p:txBody>
          <a:bodyPr>
            <a:normAutofit/>
          </a:bodyPr>
          <a:lstStyle/>
          <a:p>
            <a:r>
              <a:rPr lang="en-US" dirty="0"/>
              <a:t>Use Output Enable Register to set pin as input or output</a:t>
            </a:r>
          </a:p>
          <a:p>
            <a:endParaRPr lang="en-US" dirty="0"/>
          </a:p>
          <a:p>
            <a:r>
              <a:rPr lang="en-US" dirty="0"/>
              <a:t>Input pins can be</a:t>
            </a:r>
          </a:p>
          <a:p>
            <a:pPr lvl="1"/>
            <a:r>
              <a:rPr lang="en-US" dirty="0"/>
              <a:t>high impedance</a:t>
            </a:r>
          </a:p>
          <a:p>
            <a:pPr lvl="1"/>
            <a:r>
              <a:rPr lang="en-US" dirty="0"/>
              <a:t>pulled up</a:t>
            </a:r>
          </a:p>
          <a:p>
            <a:pPr lvl="1"/>
            <a:r>
              <a:rPr lang="en-US" dirty="0"/>
              <a:t>pulled down</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199" y="1825625"/>
            <a:ext cx="5738149" cy="4351338"/>
          </a:xfrm>
        </p:spPr>
        <p:txBody>
          <a:bodyPr>
            <a:normAutofit/>
          </a:bodyPr>
          <a:lstStyle/>
          <a:p>
            <a:r>
              <a:rPr lang="en-US" dirty="0"/>
              <a:t>High Impedance (Hi-Z) – logic level follows external input</a:t>
            </a:r>
          </a:p>
          <a:p>
            <a:pPr lvl="1"/>
            <a:r>
              <a:rPr lang="en-US" dirty="0"/>
              <a:t>Common with powered input devices</a:t>
            </a:r>
          </a:p>
          <a:p>
            <a:r>
              <a:rPr lang="en-US" dirty="0"/>
              <a:t>Pull Up – normally high; becomes low only when external input is low</a:t>
            </a:r>
          </a:p>
          <a:p>
            <a:pPr lvl="1"/>
            <a:r>
              <a:rPr lang="en-US" dirty="0"/>
              <a:t>Common with switches/buttons</a:t>
            </a:r>
          </a:p>
          <a:p>
            <a:r>
              <a:rPr lang="en-US" dirty="0"/>
              <a:t>Pull Down – normally low; becomes high only when external input is high</a:t>
            </a:r>
          </a:p>
          <a:p>
            <a:pPr lvl="1"/>
            <a:r>
              <a:rPr lang="en-US" dirty="0"/>
              <a:t>Not common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544398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(1L &lt;&lt; </a:t>
            </a:r>
            <a:r>
              <a:rPr lang="en-US" dirty="0" err="1"/>
              <a:t>pin_number</a:t>
            </a:r>
            <a:r>
              <a:rPr lang="en-US" dirty="0"/>
              <a:t>, </a:t>
            </a:r>
            <a:r>
              <a:rPr lang="en-US" i="1" dirty="0" err="1"/>
              <a:t>isr_function</a:t>
            </a:r>
            <a:r>
              <a:rPr lang="en-US" dirty="0"/>
              <a:t>)</a:t>
            </a:r>
          </a:p>
          <a:p>
            <a:endParaRPr lang="en-US" dirty="0"/>
          </a:p>
          <a:p>
            <a:r>
              <a:rPr lang="en-US" dirty="0" err="1"/>
              <a:t>cowpi_register_pin_ISR</a:t>
            </a:r>
            <a:r>
              <a:rPr lang="en-US" dirty="0"/>
              <a:t>(</a:t>
            </a:r>
            <a:br>
              <a:rPr lang="en-US" dirty="0"/>
            </a:br>
            <a:r>
              <a:rPr lang="en-US" dirty="0"/>
              <a:t>				   (1L &lt;&lt; </a:t>
            </a:r>
            <a:r>
              <a:rPr lang="en-US" dirty="0" err="1"/>
              <a:t>first_pin_number</a:t>
            </a:r>
            <a:r>
              <a:rPr lang="en-US" dirty="0"/>
              <a:t>)</a:t>
            </a:r>
            <a:br>
              <a:rPr lang="en-US" dirty="0"/>
            </a:br>
            <a:r>
              <a:rPr lang="en-US" dirty="0"/>
              <a:t>				| (1L &lt;&lt; </a:t>
            </a:r>
            <a:r>
              <a:rPr lang="en-US" dirty="0" err="1"/>
              <a:t>second_pin_number</a:t>
            </a:r>
            <a:r>
              <a:rPr lang="en-US" dirty="0"/>
              <a:t>)</a:t>
            </a:r>
            <a:br>
              <a:rPr lang="en-US" dirty="0"/>
            </a:br>
            <a:r>
              <a:rPr lang="en-US" dirty="0"/>
              <a:t>				| (1L &lt;&lt; </a:t>
            </a:r>
            <a:r>
              <a:rPr lang="en-US" dirty="0" err="1"/>
              <a:t>et_cetera</a:t>
            </a:r>
            <a:r>
              <a:rPr lang="en-US" dirty="0"/>
              <a:t>),</a:t>
            </a:r>
            <a:br>
              <a:rPr lang="en-US" dirty="0"/>
            </a:br>
            <a:r>
              <a:rPr lang="en-US" dirty="0"/>
              <a:t>			</a:t>
            </a:r>
            <a:r>
              <a:rPr lang="en-US" i="1" dirty="0" err="1"/>
              <a:t>isr_function</a:t>
            </a:r>
            <a:r>
              <a:rPr lang="en-US" dirty="0"/>
              <a:t>)</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3"/>
              </a:rPr>
              <a:t>https://cow-pi.readthedocs.io/en/latest/CowPi/interrupts.html</a:t>
            </a:r>
            <a:endParaRPr lang="en-US" sz="1400" dirty="0"/>
          </a:p>
          <a:p>
            <a:pPr algn="r"/>
            <a:r>
              <a:rPr lang="en-US" sz="1400" dirty="0">
                <a:hlinkClick r:id="rId4"/>
              </a:rPr>
              <a:t>https://cow-pi.readthedocs.io/en/latest/microcontroller.html#registering-pin-change-interrupt-handlers-using-cowpi-register-pin-isr</a:t>
            </a:r>
            <a:endParaRPr lang="en-US" sz="1400" dirty="0"/>
          </a:p>
        </p:txBody>
      </p:sp>
    </p:spTree>
    <p:extLst>
      <p:ext uri="{BB962C8B-B14F-4D97-AF65-F5344CB8AC3E}">
        <p14:creationId xmlns:p14="http://schemas.microsoft.com/office/powerpoint/2010/main" val="34578928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We can poll the pins</a:t>
            </a:r>
          </a:p>
          <a:p>
            <a:endParaRPr lang="en-US" dirty="0"/>
          </a:p>
          <a:p>
            <a:r>
              <a:rPr lang="en-US" dirty="0"/>
              <a:t>We can handle interrupts from the pins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212066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Has Two Types of Pin Interrupts</a:t>
            </a:r>
          </a:p>
        </p:txBody>
      </p:sp>
      <p:sp>
        <p:nvSpPr>
          <p:cNvPr id="4" name="Content Placeholder 3">
            <a:extLst>
              <a:ext uri="{FF2B5EF4-FFF2-40B4-BE49-F238E27FC236}">
                <a16:creationId xmlns:a16="http://schemas.microsoft.com/office/drawing/2014/main" id="{D775B122-1BB9-AD48-AC95-9A83410374C8}"/>
              </a:ext>
            </a:extLst>
          </p:cNvPr>
          <p:cNvSpPr>
            <a:spLocks noGrp="1"/>
          </p:cNvSpPr>
          <p:nvPr>
            <p:ph sz="half" idx="1"/>
          </p:nvPr>
        </p:nvSpPr>
        <p:spPr>
          <a:xfrm>
            <a:off x="838199" y="1825625"/>
            <a:ext cx="6952989"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pci_flags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ei_flags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ei_mask</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solidFill>
                  <a:schemeClr val="accent2">
                    <a:lumMod val="50000"/>
                  </a:schemeClr>
                </a:solidFill>
                <a:latin typeface="Lucida Console" panose="020B0609040504020204" pitchFamily="49" charset="0"/>
              </a:rPr>
              <a:t>__DO_NOT_TOUCH_1__</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0x2A</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latin typeface="Lucida Console" panose="020B0609040504020204" pitchFamily="49" charset="0"/>
              </a:rPr>
              <a:t>pci_control</a:t>
            </a:r>
            <a:r>
              <a:rPr lang="en-US" sz="2000" dirty="0">
                <a:latin typeface="Lucida Console" panose="020B0609040504020204" pitchFamily="49" charset="0"/>
              </a:rPr>
              <a: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ei_control</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a:latin typeface="Lucida Console" panose="020B0609040504020204" pitchFamily="49" charset="0"/>
              </a:rPr>
              <a:t>__DO_NOT_TOUCH_2__;</a:t>
            </a:r>
          </a:p>
          <a:p>
            <a:pPr marL="0" indent="0">
              <a:buNone/>
            </a:pPr>
            <a:r>
              <a:rPr lang="en-US" sz="2000" dirty="0">
                <a:latin typeface="Lucida Console" panose="020B0609040504020204" pitchFamily="49" charset="0"/>
              </a:rPr>
              <a:t>  </a:t>
            </a:r>
            <a:r>
              <a:rPr lang="en-US" sz="2000" dirty="0">
                <a:solidFill>
                  <a:schemeClr val="accent5">
                    <a:lumMod val="50000"/>
                  </a:schemeClr>
                </a:solidFill>
                <a:latin typeface="Lucida Console" panose="020B0609040504020204" pitchFamily="49" charset="0"/>
              </a:rPr>
              <a:t>uint8_t </a:t>
            </a:r>
            <a:r>
              <a:rPr lang="en-US" sz="2000" dirty="0" err="1">
                <a:solidFill>
                  <a:schemeClr val="accent2">
                    <a:lumMod val="50000"/>
                  </a:schemeClr>
                </a:solidFill>
                <a:latin typeface="Lucida Console" panose="020B0609040504020204" pitchFamily="49" charset="0"/>
              </a:rPr>
              <a:t>pci_mask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a:t>
            </a:r>
            <a:r>
              <a:rPr lang="en-US" sz="2000" dirty="0" err="1">
                <a:latin typeface="Lucida Console" panose="020B0609040504020204" pitchFamily="49" charset="0"/>
              </a:rPr>
              <a:t>cowpi_pininterrupt_t</a:t>
            </a:r>
            <a:r>
              <a:rPr lang="en-US" sz="2000" dirty="0">
                <a:solidFill>
                  <a:schemeClr val="accent5">
                    <a:lumMod val="50000"/>
                  </a:schemeClr>
                </a:solidFill>
                <a:latin typeface="Lucida Console" panose="020B0609040504020204" pitchFamily="49" charset="0"/>
              </a:rPr>
              <a:t>;</a:t>
            </a:r>
          </a:p>
          <a:p>
            <a:pPr marL="0" indent="0">
              <a:buNone/>
            </a:pPr>
            <a:endParaRPr lang="en-US" sz="2000" dirty="0"/>
          </a:p>
        </p:txBody>
      </p:sp>
      <p:sp>
        <p:nvSpPr>
          <p:cNvPr id="5" name="Content Placeholder 4">
            <a:extLst>
              <a:ext uri="{FF2B5EF4-FFF2-40B4-BE49-F238E27FC236}">
                <a16:creationId xmlns:a16="http://schemas.microsoft.com/office/drawing/2014/main" id="{E55E1164-B25A-9E45-BA51-C3BAAEF53E52}"/>
              </a:ext>
            </a:extLst>
          </p:cNvPr>
          <p:cNvSpPr>
            <a:spLocks noGrp="1"/>
          </p:cNvSpPr>
          <p:nvPr>
            <p:ph sz="half" idx="2"/>
          </p:nvPr>
        </p:nvSpPr>
        <p:spPr>
          <a:xfrm>
            <a:off x="7102257" y="1825625"/>
            <a:ext cx="4521895" cy="4667250"/>
          </a:xfrm>
        </p:spPr>
        <p:txBody>
          <a:bodyPr>
            <a:normAutofit/>
          </a:bodyPr>
          <a:lstStyle/>
          <a:p>
            <a:r>
              <a:rPr lang="en-US" dirty="0"/>
              <a:t>Pin Change Interrupt</a:t>
            </a:r>
          </a:p>
          <a:p>
            <a:pPr lvl="1"/>
            <a:r>
              <a:rPr lang="en-US" dirty="0"/>
              <a:t>Detect logic level change on pins by I/O port (B,C,D)</a:t>
            </a:r>
          </a:p>
          <a:p>
            <a:pPr lvl="1"/>
            <a:r>
              <a:rPr lang="en-US" dirty="0"/>
              <a:t>If interrupt triggered, need to compare pin register to last known value to determine which had the change</a:t>
            </a:r>
          </a:p>
          <a:p>
            <a:r>
              <a:rPr lang="en-US" dirty="0"/>
              <a:t>External Interrupt</a:t>
            </a:r>
          </a:p>
          <a:p>
            <a:pPr lvl="1"/>
            <a:r>
              <a:rPr lang="en-US" dirty="0"/>
              <a:t>Only available for 2 pins</a:t>
            </a:r>
          </a:p>
          <a:p>
            <a:pPr lvl="1"/>
            <a:r>
              <a:rPr lang="en-US" dirty="0"/>
              <a:t>Can be configured to trigger on any change, rising/falling edge, or logic level</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762650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2"/>
            <a:r>
              <a:rPr lang="en-US" dirty="0"/>
              <a:t>Programmer-friendlier interface</a:t>
            </a:r>
          </a:p>
          <a:p>
            <a:pPr lvl="2"/>
            <a:r>
              <a:rPr lang="en-US" dirty="0"/>
              <a:t>Allows more-portable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6970675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Core External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attachInterrupt</a:t>
            </a:r>
            <a:r>
              <a:rPr lang="en-US" dirty="0"/>
              <a:t>(</a:t>
            </a:r>
            <a:r>
              <a:rPr lang="en-US" dirty="0" err="1"/>
              <a:t>digitalPinToInterrupt</a:t>
            </a:r>
            <a:r>
              <a:rPr lang="en-US" dirty="0"/>
              <a:t>(</a:t>
            </a:r>
            <a:r>
              <a:rPr lang="en-US" i="1" dirty="0"/>
              <a:t>pin</a:t>
            </a:r>
            <a:r>
              <a:rPr lang="en-US" dirty="0"/>
              <a:t>), </a:t>
            </a:r>
            <a:r>
              <a:rPr lang="en-US" i="1" dirty="0" err="1"/>
              <a:t>isr_function</a:t>
            </a:r>
            <a:r>
              <a:rPr lang="en-US" dirty="0"/>
              <a:t>, </a:t>
            </a:r>
            <a:r>
              <a:rPr lang="en-US" i="1" dirty="0"/>
              <a:t>mode</a:t>
            </a:r>
            <a:r>
              <a:rPr lang="en-US" dirty="0"/>
              <a:t>)</a:t>
            </a:r>
          </a:p>
          <a:p>
            <a:endParaRPr lang="en-US" dirty="0"/>
          </a:p>
          <a:p>
            <a:endParaRPr lang="en-US" dirty="0"/>
          </a:p>
          <a:p>
            <a:endParaRPr lang="en-US" dirty="0"/>
          </a:p>
          <a:p>
            <a:endParaRPr lang="en-US" dirty="0"/>
          </a:p>
          <a:p>
            <a:endParaRPr lang="en-US" dirty="0"/>
          </a:p>
          <a:p>
            <a:endParaRPr lang="en-US" dirty="0"/>
          </a:p>
          <a:p>
            <a:r>
              <a:rPr lang="en-US" dirty="0" err="1"/>
              <a:t>detachInterrupt</a:t>
            </a:r>
            <a:r>
              <a:rPr lang="en-US" dirty="0"/>
              <a:t>(</a:t>
            </a:r>
            <a:r>
              <a:rPr lang="en-US" dirty="0" err="1"/>
              <a:t>digitalPinToInterrupt</a:t>
            </a:r>
            <a:r>
              <a:rPr lang="en-US" dirty="0"/>
              <a:t>(</a:t>
            </a:r>
            <a:r>
              <a:rPr lang="en-US" i="1" dirty="0"/>
              <a:t>pin</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8339513" y="5869186"/>
            <a:ext cx="3014287" cy="307777"/>
          </a:xfrm>
          <a:prstGeom prst="rect">
            <a:avLst/>
          </a:prstGeom>
        </p:spPr>
        <p:txBody>
          <a:bodyPr wrap="none">
            <a:spAutoFit/>
          </a:bodyPr>
          <a:lstStyle/>
          <a:p>
            <a:r>
              <a:rPr lang="en-US" sz="1400" dirty="0">
                <a:hlinkClick r:id="rId2"/>
              </a:rPr>
              <a:t>https://www.arduino.cc/reference/en/</a:t>
            </a:r>
            <a:endParaRPr lang="en-US" sz="1400" dirty="0"/>
          </a:p>
        </p:txBody>
      </p:sp>
      <p:sp>
        <p:nvSpPr>
          <p:cNvPr id="5" name="Rounded Rectangular Callout 4">
            <a:extLst>
              <a:ext uri="{FF2B5EF4-FFF2-40B4-BE49-F238E27FC236}">
                <a16:creationId xmlns:a16="http://schemas.microsoft.com/office/drawing/2014/main" id="{50BA0F0E-3A3C-6F46-9004-0C3FB6A0BA84}"/>
              </a:ext>
            </a:extLst>
          </p:cNvPr>
          <p:cNvSpPr/>
          <p:nvPr/>
        </p:nvSpPr>
        <p:spPr>
          <a:xfrm>
            <a:off x="1397000" y="3309144"/>
            <a:ext cx="2552700" cy="1281906"/>
          </a:xfrm>
          <a:prstGeom prst="wedgeRoundRectCallout">
            <a:avLst>
              <a:gd name="adj1" fmla="val 89446"/>
              <a:gd name="adj2" fmla="val -13478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4241800" y="3429000"/>
            <a:ext cx="2298700" cy="520700"/>
          </a:xfrm>
          <a:prstGeom prst="wedgeRoundRectCallout">
            <a:avLst>
              <a:gd name="adj1" fmla="val 56592"/>
              <a:gd name="adj2" fmla="val -283509"/>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1" name="Rounded Rectangular Callout 10">
            <a:extLst>
              <a:ext uri="{FF2B5EF4-FFF2-40B4-BE49-F238E27FC236}">
                <a16:creationId xmlns:a16="http://schemas.microsoft.com/office/drawing/2014/main" id="{5FFB24E5-B10B-6D4F-9AFB-63D03C051AD4}"/>
              </a:ext>
            </a:extLst>
          </p:cNvPr>
          <p:cNvSpPr/>
          <p:nvPr/>
        </p:nvSpPr>
        <p:spPr>
          <a:xfrm>
            <a:off x="9207500" y="3219053"/>
            <a:ext cx="2146300" cy="907256"/>
          </a:xfrm>
          <a:prstGeom prst="wedgeRoundRectCallout">
            <a:avLst>
              <a:gd name="adj1" fmla="val -28494"/>
              <a:gd name="adj2" fmla="val -162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CHANGE, RISING, FALLING, or LOW</a:t>
            </a:r>
          </a:p>
        </p:txBody>
      </p:sp>
      <p:sp>
        <p:nvSpPr>
          <p:cNvPr id="12" name="Rounded Rectangular Callout 11">
            <a:extLst>
              <a:ext uri="{FF2B5EF4-FFF2-40B4-BE49-F238E27FC236}">
                <a16:creationId xmlns:a16="http://schemas.microsoft.com/office/drawing/2014/main" id="{A991ABB2-C340-0A4B-BFD1-423F6AEC0F75}"/>
              </a:ext>
            </a:extLst>
          </p:cNvPr>
          <p:cNvSpPr/>
          <p:nvPr/>
        </p:nvSpPr>
        <p:spPr>
          <a:xfrm>
            <a:off x="1397000" y="3309144"/>
            <a:ext cx="2552700" cy="1281906"/>
          </a:xfrm>
          <a:prstGeom prst="wedgeRoundRectCallout">
            <a:avLst>
              <a:gd name="adj1" fmla="val 81983"/>
              <a:gd name="adj2" fmla="val 114872"/>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Converts pin number to interrupt number (optional but recommended) </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4241800" y="3429000"/>
            <a:ext cx="2298700" cy="520700"/>
          </a:xfrm>
          <a:prstGeom prst="wedgeRoundRectCallout">
            <a:avLst>
              <a:gd name="adj1" fmla="val 64879"/>
              <a:gd name="adj2" fmla="val 35307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pin number (2 or 3)</a:t>
            </a:r>
          </a:p>
        </p:txBody>
      </p:sp>
    </p:spTree>
    <p:extLst>
      <p:ext uri="{BB962C8B-B14F-4D97-AF65-F5344CB8AC3E}">
        <p14:creationId xmlns:p14="http://schemas.microsoft.com/office/powerpoint/2010/main" val="3142519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p:txBody>
          <a:bodyPr/>
          <a:lstStyle/>
          <a:p>
            <a:r>
              <a:rPr lang="en-US" dirty="0"/>
              <a:t>LED blinks</a:t>
            </a:r>
          </a:p>
          <a:p>
            <a:endParaRPr lang="en-US" dirty="0"/>
          </a:p>
          <a:p>
            <a:r>
              <a:rPr lang="en-US" dirty="0"/>
              <a:t>Microcontroller idles after</a:t>
            </a:r>
            <a:br>
              <a:rPr lang="en-US" dirty="0"/>
            </a:br>
            <a:r>
              <a:rPr lang="en-US" dirty="0"/>
              <a:t>5 seconds</a:t>
            </a:r>
          </a:p>
          <a:p>
            <a:endParaRPr lang="en-US" dirty="0"/>
          </a:p>
          <a:p>
            <a:r>
              <a:rPr lang="en-US" dirty="0"/>
              <a:t>Wakes on button press</a:t>
            </a:r>
          </a:p>
          <a:p>
            <a:pPr lvl="1"/>
            <a:r>
              <a:rPr lang="en-US" i="1" dirty="0"/>
              <a:t>Either</a:t>
            </a:r>
            <a:r>
              <a:rPr lang="en-US" dirty="0"/>
              <a:t> button</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4E962D16-5913-4C4A-89AD-7F31678CAFB0}"/>
              </a:ext>
            </a:extLst>
          </p:cNvPr>
          <p:cNvPicPr>
            <a:picLocks noChangeAspect="1"/>
          </p:cNvPicPr>
          <p:nvPr/>
        </p:nvPicPr>
        <p:blipFill>
          <a:blip r:embed="rId3"/>
          <a:stretch>
            <a:fillRect/>
          </a:stretch>
        </p:blipFill>
        <p:spPr>
          <a:xfrm>
            <a:off x="7965556" y="3910545"/>
            <a:ext cx="3124200" cy="2065587"/>
          </a:xfrm>
          <a:prstGeom prst="rect">
            <a:avLst/>
          </a:prstGeom>
        </p:spPr>
      </p:pic>
      <p:sp>
        <p:nvSpPr>
          <p:cNvPr id="9" name="Rectangle 8">
            <a:extLst>
              <a:ext uri="{FF2B5EF4-FFF2-40B4-BE49-F238E27FC236}">
                <a16:creationId xmlns:a16="http://schemas.microsoft.com/office/drawing/2014/main" id="{88E8A95F-BC94-5E47-A497-358D1280CAD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4"/>
              </a:rPr>
              <a:t>https://ww1.microchip.com/downloads/en/DeviceDoc/Atmel-7810-Automotive-Microcontrollers-ATmega328P_Datasheet.pdf</a:t>
            </a:r>
            <a:endParaRPr lang="en-US" sz="1200" dirty="0"/>
          </a:p>
        </p:txBody>
      </p:sp>
      <p:sp>
        <p:nvSpPr>
          <p:cNvPr id="10" name="Rectangle 9">
            <a:extLst>
              <a:ext uri="{FF2B5EF4-FFF2-40B4-BE49-F238E27FC236}">
                <a16:creationId xmlns:a16="http://schemas.microsoft.com/office/drawing/2014/main" id="{27E0C59B-B5AB-CC4B-AA7B-A8B459E621E7}"/>
              </a:ext>
            </a:extLst>
          </p:cNvPr>
          <p:cNvSpPr/>
          <p:nvPr/>
        </p:nvSpPr>
        <p:spPr>
          <a:xfrm>
            <a:off x="5469003" y="5953223"/>
            <a:ext cx="59850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sleep.h</a:t>
            </a:r>
            <a:r>
              <a:rPr lang="en-US" sz="1200" dirty="0"/>
              <a:t>: </a:t>
            </a:r>
            <a:r>
              <a:rPr lang="en-US" sz="1200" dirty="0">
                <a:hlinkClick r:id="rId5"/>
              </a:rPr>
              <a:t>https://www.nongnu.org/avr-libc/user-manual/group__avr__sleep.html</a:t>
            </a:r>
            <a:endParaRPr lang="en-US" sz="1200" dirty="0"/>
          </a:p>
        </p:txBody>
      </p:sp>
      <p:pic>
        <p:nvPicPr>
          <p:cNvPr id="5" name="Picture 4">
            <a:extLst>
              <a:ext uri="{FF2B5EF4-FFF2-40B4-BE49-F238E27FC236}">
                <a16:creationId xmlns:a16="http://schemas.microsoft.com/office/drawing/2014/main" id="{0D8F5407-7EB7-6241-8F6C-907AFE46663A}"/>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18070" y="913881"/>
            <a:ext cx="5985060" cy="3085631"/>
          </a:xfrm>
          <a:prstGeom prst="rect">
            <a:avLst/>
          </a:prstGeom>
        </p:spPr>
      </p:pic>
      <p:sp>
        <p:nvSpPr>
          <p:cNvPr id="12" name="TextBox 11">
            <a:extLst>
              <a:ext uri="{FF2B5EF4-FFF2-40B4-BE49-F238E27FC236}">
                <a16:creationId xmlns:a16="http://schemas.microsoft.com/office/drawing/2014/main" id="{2C15A4BF-820E-6445-B66F-1146EFD32200}"/>
              </a:ext>
            </a:extLst>
          </p:cNvPr>
          <p:cNvSpPr txBox="1"/>
          <p:nvPr/>
        </p:nvSpPr>
        <p:spPr>
          <a:xfrm>
            <a:off x="6939473" y="4574006"/>
            <a:ext cx="2052165" cy="369332"/>
          </a:xfrm>
          <a:prstGeom prst="rect">
            <a:avLst/>
          </a:prstGeom>
          <a:noFill/>
        </p:spPr>
        <p:txBody>
          <a:bodyPr wrap="none" rtlCol="0">
            <a:spAutoFit/>
          </a:bodyPr>
          <a:lstStyle/>
          <a:p>
            <a:r>
              <a:rPr lang="en-US" dirty="0"/>
              <a:t>Cow Pi pushbuttons</a:t>
            </a:r>
          </a:p>
        </p:txBody>
      </p:sp>
    </p:spTree>
    <p:extLst>
      <p:ext uri="{BB962C8B-B14F-4D97-AF65-F5344CB8AC3E}">
        <p14:creationId xmlns:p14="http://schemas.microsoft.com/office/powerpoint/2010/main" val="4593353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36389"/>
            <a:ext cx="5181600" cy="4840574"/>
          </a:xfrm>
        </p:spPr>
        <p:txBody>
          <a:bodyPr>
            <a:noAutofit/>
          </a:bodyPr>
          <a:lstStyle/>
          <a:p>
            <a:pPr marL="0" indent="0">
              <a:buNone/>
            </a:pPr>
            <a:r>
              <a:rPr lang="en-US" sz="1600" dirty="0">
                <a:solidFill>
                  <a:srgbClr val="728E00"/>
                </a:solidFill>
                <a:latin typeface="Lucida Console" panose="020B0609040504020204" pitchFamily="49" charset="0"/>
              </a:rPr>
              <a:t>#include</a:t>
            </a:r>
            <a:r>
              <a:rPr lang="en-US" sz="1600" dirty="0">
                <a:solidFill>
                  <a:srgbClr val="434F54"/>
                </a:solidFill>
                <a:latin typeface="Lucida Console" panose="020B0609040504020204" pitchFamily="49" charset="0"/>
              </a:rPr>
              <a:t> &lt;</a:t>
            </a:r>
            <a:r>
              <a:rPr lang="en-US" sz="1600" dirty="0" err="1">
                <a:solidFill>
                  <a:srgbClr val="434F54"/>
                </a:solidFill>
                <a:latin typeface="Lucida Console" panose="020B0609040504020204" pitchFamily="49" charset="0"/>
              </a:rPr>
              <a:t>avr</a:t>
            </a:r>
            <a:r>
              <a:rPr lang="en-US" sz="1600" dirty="0">
                <a:solidFill>
                  <a:srgbClr val="434F54"/>
                </a:solidFill>
                <a:latin typeface="Lucida Console" panose="020B0609040504020204" pitchFamily="49" charset="0"/>
              </a:rPr>
              <a:t>/</a:t>
            </a:r>
            <a:r>
              <a:rPr lang="en-US" sz="1600" dirty="0" err="1">
                <a:solidFill>
                  <a:srgbClr val="434F54"/>
                </a:solidFill>
                <a:latin typeface="Lucida Console" panose="020B0609040504020204" pitchFamily="49" charset="0"/>
              </a:rPr>
              <a:t>sleep.h</a:t>
            </a:r>
            <a:r>
              <a:rPr lang="en-US" sz="1600" dirty="0">
                <a:solidFill>
                  <a:srgbClr val="434F54"/>
                </a:solidFill>
                <a:latin typeface="Lucida Console" panose="020B0609040504020204" pitchFamily="49" charset="0"/>
              </a:rPr>
              <a:t>&gt;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waken</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r>
              <a:rPr lang="en-US" sz="1600" dirty="0">
                <a:solidFill>
                  <a:schemeClr val="accent5">
                    <a:lumMod val="50000"/>
                  </a:schemeClr>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setup</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cowpi_stdio_setup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9600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cowpi_setup</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solidFill>
                <a:srgbClr val="434F54"/>
              </a:solidFill>
              <a:latin typeface="Lucida Console" panose="020B0609040504020204" pitchFamily="49" charset="0"/>
            </a:endParaRPr>
          </a:p>
          <a:p>
            <a:pPr marL="0" indent="0">
              <a:buNone/>
            </a:pPr>
            <a:r>
              <a:rPr lang="en-US" sz="1600" dirty="0">
                <a:solidFill>
                  <a:srgbClr val="00979D"/>
                </a:solidFill>
                <a:latin typeface="Lucida Console" panose="020B0609040504020204" pitchFamily="49" charset="0"/>
              </a:rPr>
              <a:t>void</a:t>
            </a:r>
            <a:r>
              <a:rPr lang="en-US" sz="1600" dirty="0">
                <a:solidFill>
                  <a:srgbClr val="434F54"/>
                </a:solidFill>
                <a:latin typeface="Lucida Console" panose="020B0609040504020204" pitchFamily="49" charset="0"/>
              </a:rPr>
              <a:t> </a:t>
            </a:r>
            <a:r>
              <a:rPr lang="en-US" sz="1600" dirty="0">
                <a:solidFill>
                  <a:srgbClr val="D35400"/>
                </a:solidFill>
                <a:latin typeface="Lucida Console" panose="020B0609040504020204" pitchFamily="49" charset="0"/>
              </a:rPr>
              <a:t>loop</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a:t>
            </a:r>
            <a:r>
              <a:rPr lang="en-US" sz="1600" dirty="0">
                <a:solidFill>
                  <a:schemeClr val="accent5">
                    <a:lumMod val="50000"/>
                  </a:schemeClr>
                </a:solidFill>
                <a:latin typeface="Lucida Console" panose="020B0609040504020204" pitchFamily="49" charset="0"/>
              </a:rPr>
              <a:t>static char</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chemeClr val="accent5">
                    <a:lumMod val="50000"/>
                  </a:schemeClr>
                </a:solidFill>
                <a:latin typeface="Lucida Console" panose="020B0609040504020204" pitchFamily="49" charset="0"/>
              </a:rPr>
              <a:t>  static bool</a:t>
            </a: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br>
              <a:rPr lang="en-US" sz="1600" dirty="0">
                <a:solidFill>
                  <a:srgbClr val="434F54"/>
                </a:solidFill>
                <a:latin typeface="Lucida Console" panose="020B0609040504020204" pitchFamily="49" charset="0"/>
              </a:rPr>
            </a:br>
            <a:endParaRPr lang="en-US" sz="1600" dirty="0">
              <a:solidFill>
                <a:srgbClr val="434F54"/>
              </a:solidFill>
              <a:latin typeface="Lucida Console" panose="020B0609040504020204" pitchFamily="49" charset="0"/>
            </a:endParaRPr>
          </a:p>
          <a:p>
            <a:pPr marL="0" indent="0">
              <a:buNone/>
            </a:pPr>
            <a:endParaRPr lang="en-US" sz="1600" dirty="0">
              <a:solidFill>
                <a:schemeClr val="accent2">
                  <a:lumMod val="50000"/>
                </a:schemeClr>
              </a:solidFill>
              <a:latin typeface="Lucida Console" panose="020B0609040504020204" pitchFamily="49" charset="0"/>
            </a:endParaRPr>
          </a:p>
        </p:txBody>
      </p:sp>
      <p:sp>
        <p:nvSpPr>
          <p:cNvPr id="4" name="Content Placeholder 3">
            <a:extLst>
              <a:ext uri="{FF2B5EF4-FFF2-40B4-BE49-F238E27FC236}">
                <a16:creationId xmlns:a16="http://schemas.microsoft.com/office/drawing/2014/main" id="{393DEE1B-3772-964F-9D9F-02159BF5C26D}"/>
              </a:ext>
            </a:extLst>
          </p:cNvPr>
          <p:cNvSpPr>
            <a:spLocks noGrp="1"/>
          </p:cNvSpPr>
          <p:nvPr>
            <p:ph sz="half" idx="2"/>
          </p:nvPr>
        </p:nvSpPr>
        <p:spPr>
          <a:xfrm>
            <a:off x="6172200" y="475990"/>
            <a:ext cx="5181600" cy="5700974"/>
          </a:xfrm>
        </p:spPr>
        <p:txBody>
          <a:bodyPr>
            <a:noAutofit/>
          </a:bodyPr>
          <a:lstStyle/>
          <a:p>
            <a:pPr marL="0" indent="0">
              <a:buNone/>
            </a:pPr>
            <a:r>
              <a:rPr lang="en-US" sz="1600" dirty="0">
                <a:solidFill>
                  <a:srgbClr val="728E00"/>
                </a:solidFill>
                <a:latin typeface="Lucida Console" panose="020B0609040504020204" pitchFamily="49" charset="0"/>
              </a:rPr>
              <a:t>if</a:t>
            </a:r>
            <a:r>
              <a:rPr lang="en-US" sz="1600" dirty="0">
                <a:solidFill>
                  <a:srgbClr val="434F54"/>
                </a:solidFill>
                <a:latin typeface="Lucida Console" panose="020B0609040504020204" pitchFamily="49" charset="0"/>
              </a:rPr>
              <a:t> (</a:t>
            </a:r>
            <a:r>
              <a:rPr lang="en-US" sz="1600" dirty="0" err="1">
                <a:solidFill>
                  <a:srgbClr val="D35400"/>
                </a:solidFill>
                <a:latin typeface="Lucida Console" panose="020B0609040504020204" pitchFamily="49" charset="0"/>
              </a:rPr>
              <a:t>millis</a:t>
            </a:r>
            <a:r>
              <a:rPr lang="en-US" sz="1600" dirty="0">
                <a:solidFill>
                  <a:srgbClr val="434F54"/>
                </a:solidFill>
                <a:latin typeface="Lucida Console" panose="020B0609040504020204" pitchFamily="49" charset="0"/>
              </a:rPr>
              <a:t>() &amp; 0x</a:t>
            </a:r>
            <a:r>
              <a:rPr lang="en-US" sz="1600" dirty="0">
                <a:solidFill>
                  <a:srgbClr val="005C5F"/>
                </a:solidFill>
                <a:latin typeface="Lucida Console" panose="020B0609040504020204" pitchFamily="49" charset="0"/>
              </a:rPr>
              <a:t>100</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HIGH);</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LOW);</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(cycled) {</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false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count++;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 </a:t>
            </a:r>
            <a:r>
              <a:rPr lang="en-US" sz="1600" dirty="0">
                <a:solidFill>
                  <a:srgbClr val="728E00"/>
                </a:solidFill>
                <a:latin typeface="Lucida Console" panose="020B0609040504020204" pitchFamily="49" charset="0"/>
              </a:rPr>
              <a:t>else</a:t>
            </a:r>
            <a:r>
              <a:rPr lang="en-US" sz="1600" dirty="0">
                <a:solidFill>
                  <a:srgbClr val="434F54"/>
                </a:solidFill>
                <a:latin typeface="Lucida Console" panose="020B0609040504020204" pitchFamily="49" charset="0"/>
              </a:rPr>
              <a:t> {</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12</a:t>
            </a:r>
            <a:r>
              <a:rPr lang="en-US" sz="1600" dirty="0">
                <a:solidFill>
                  <a:srgbClr val="434F54"/>
                </a:solidFill>
                <a:latin typeface="Lucida Console" panose="020B0609040504020204" pitchFamily="49" charset="0"/>
              </a:rPr>
              <a:t>, LOW);</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digitalWrite</a:t>
            </a:r>
            <a:r>
              <a:rPr lang="en-US" sz="1600" dirty="0">
                <a:solidFill>
                  <a:srgbClr val="434F54"/>
                </a:solidFill>
                <a:latin typeface="Lucida Console" panose="020B0609040504020204" pitchFamily="49" charset="0"/>
              </a:rPr>
              <a:t>(</a:t>
            </a:r>
            <a:r>
              <a:rPr lang="en-US" sz="1600" dirty="0">
                <a:solidFill>
                  <a:srgbClr val="005C5F"/>
                </a:solidFill>
                <a:latin typeface="Lucida Console" panose="020B0609040504020204" pitchFamily="49" charset="0"/>
              </a:rPr>
              <a:t>13</a:t>
            </a:r>
            <a:r>
              <a:rPr lang="en-US" sz="1600" dirty="0">
                <a:solidFill>
                  <a:srgbClr val="434F54"/>
                </a:solidFill>
                <a:latin typeface="Lucida Console" panose="020B0609040504020204" pitchFamily="49" charset="0"/>
              </a:rPr>
              <a:t>, HIGH);</a:t>
            </a:r>
          </a:p>
          <a:p>
            <a:pPr marL="0" indent="0">
              <a:buNone/>
            </a:pPr>
            <a:r>
              <a:rPr lang="en-US" sz="1600" dirty="0">
                <a:solidFill>
                  <a:srgbClr val="434F54"/>
                </a:solidFill>
                <a:latin typeface="Lucida Console" panose="020B0609040504020204" pitchFamily="49" charset="0"/>
              </a:rPr>
              <a:t>    cycled = </a:t>
            </a:r>
            <a:r>
              <a:rPr lang="en-US" sz="1600" dirty="0">
                <a:solidFill>
                  <a:srgbClr val="005C5F"/>
                </a:solidFill>
                <a:latin typeface="Lucida Console" panose="020B0609040504020204" pitchFamily="49" charset="0"/>
              </a:rPr>
              <a:t>true</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728E00"/>
                </a:solidFill>
                <a:latin typeface="Lucida Console" panose="020B0609040504020204" pitchFamily="49" charset="0"/>
              </a:rPr>
              <a:t>  if</a:t>
            </a: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10</a:t>
            </a: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    count = </a:t>
            </a:r>
            <a:r>
              <a:rPr lang="en-US" sz="1600" dirty="0">
                <a:solidFill>
                  <a:srgbClr val="005C5F"/>
                </a:solidFill>
                <a:latin typeface="Lucida Console" panose="020B0609040504020204" pitchFamily="49" charset="0"/>
              </a:rPr>
              <a:t>0</a:t>
            </a:r>
            <a:r>
              <a:rPr lang="en-US" sz="1600" dirty="0">
                <a:solidFill>
                  <a:srgbClr val="434F54"/>
                </a:solidFill>
                <a:latin typeface="Lucida Console" panose="020B0609040504020204" pitchFamily="49" charset="0"/>
              </a:rPr>
              <a:t>;</a:t>
            </a:r>
          </a:p>
          <a:p>
            <a:pPr marL="0" indent="0">
              <a:buNone/>
            </a:pPr>
            <a:r>
              <a:rPr lang="en-US" sz="1600" dirty="0">
                <a:solidFill>
                  <a:srgbClr val="D35400"/>
                </a:solidFill>
                <a:latin typeface="Lucida Console" panose="020B0609040504020204" pitchFamily="49" charset="0"/>
              </a:rPr>
              <a:t>    </a:t>
            </a:r>
            <a:r>
              <a:rPr lang="en-US" sz="1600" dirty="0" err="1">
                <a:solidFill>
                  <a:srgbClr val="D35400"/>
                </a:solidFill>
                <a:latin typeface="Lucida Console" panose="020B0609040504020204" pitchFamily="49" charset="0"/>
              </a:rPr>
              <a:t>go_to_sleep</a:t>
            </a:r>
            <a:r>
              <a:rPr lang="en-US" sz="1600" dirty="0">
                <a:solidFill>
                  <a:srgbClr val="434F54"/>
                </a:solidFill>
                <a:latin typeface="Lucida Console" panose="020B0609040504020204" pitchFamily="49" charset="0"/>
              </a:rPr>
              <a:t>();</a:t>
            </a:r>
          </a:p>
          <a:p>
            <a:pPr marL="0" indent="0">
              <a:buNone/>
            </a:pPr>
            <a:r>
              <a:rPr lang="en-US" sz="1600" dirty="0">
                <a:solidFill>
                  <a:srgbClr val="434F54"/>
                </a:solidFill>
                <a:latin typeface="Lucida Console" panose="020B0609040504020204" pitchFamily="49" charset="0"/>
              </a:rPr>
              <a:t>  }</a:t>
            </a:r>
          </a:p>
          <a:p>
            <a:pPr marL="0" indent="0">
              <a:buNone/>
            </a:pPr>
            <a:r>
              <a:rPr lang="en-US" sz="1600" dirty="0">
                <a:solidFill>
                  <a:srgbClr val="434F54"/>
                </a:solidFill>
                <a:latin typeface="Lucida Console" panose="020B0609040504020204" pitchFamily="49" charset="0"/>
              </a:rPr>
              <a:t>}</a:t>
            </a:r>
          </a:p>
          <a:p>
            <a:pPr marL="0" indent="0">
              <a:buNone/>
            </a:pPr>
            <a:endParaRPr lang="en-US" sz="16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750952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Narcoleptic Blinker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277655"/>
            <a:ext cx="10515600" cy="5215220"/>
          </a:xfrm>
        </p:spPr>
        <p:txBody>
          <a:bodyPr>
            <a:noAutofit/>
          </a:bodyPr>
          <a:lstStyle/>
          <a:p>
            <a:pPr marL="0" indent="0">
              <a:buNone/>
            </a:pP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err="1">
                <a:solidFill>
                  <a:srgbClr val="D35400"/>
                </a:solidFill>
                <a:latin typeface="Lucida Console" panose="020B0609040504020204" pitchFamily="49" charset="0"/>
              </a:rPr>
              <a:t>go_to_sleep</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"sleep\n"</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LOW);</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LED stays lit when CPU sleeps, so turn it off</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&amp;= 0x</a:t>
            </a:r>
            <a:r>
              <a:rPr lang="en-US" sz="1500" dirty="0">
                <a:solidFill>
                  <a:srgbClr val="005C5F"/>
                </a:solidFill>
                <a:latin typeface="Lucida Console" panose="020B0609040504020204" pitchFamily="49" charset="0"/>
              </a:rPr>
              <a:t>FE</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Timer0 interrupt wakes CPU from IDLE, so disable it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sleep_enable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set_sleep_mode</a:t>
            </a:r>
            <a:r>
              <a:rPr lang="en-US" sz="1500" dirty="0">
                <a:solidFill>
                  <a:srgbClr val="434F54"/>
                </a:solidFill>
                <a:latin typeface="Lucida Console" panose="020B0609040504020204" pitchFamily="49" charset="0"/>
              </a:rPr>
              <a:t>(SLEEP_MODE_IDLE);</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attachInterrupt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 waken, FALLING);</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sleep_cpu</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br>
              <a:rPr lang="en-US" sz="1500" dirty="0">
                <a:solidFill>
                  <a:srgbClr val="434F54"/>
                </a:solidFill>
                <a:latin typeface="Lucida Console" panose="020B0609040504020204" pitchFamily="49" charset="0"/>
              </a:rPr>
            </a:br>
            <a:r>
              <a:rPr lang="en-US" sz="1500" dirty="0">
                <a:solidFill>
                  <a:srgbClr val="00979D"/>
                </a:solidFill>
                <a:latin typeface="Lucida Console" panose="020B0609040504020204" pitchFamily="49" charset="0"/>
              </a:rPr>
              <a:t>void</a:t>
            </a:r>
            <a:r>
              <a:rPr lang="en-US" sz="1500" dirty="0">
                <a:solidFill>
                  <a:srgbClr val="434F54"/>
                </a:solidFill>
                <a:latin typeface="Lucida Console" panose="020B0609040504020204" pitchFamily="49" charset="0"/>
              </a:rPr>
              <a:t> </a:t>
            </a:r>
            <a:r>
              <a:rPr lang="en-US" sz="1500" dirty="0">
                <a:solidFill>
                  <a:srgbClr val="D35400"/>
                </a:solidFill>
                <a:latin typeface="Lucida Console" panose="020B0609040504020204" pitchFamily="49" charset="0"/>
              </a:rPr>
              <a:t>waken</a:t>
            </a:r>
            <a:r>
              <a:rPr lang="en-US" sz="1500" dirty="0">
                <a:solidFill>
                  <a:srgbClr val="434F54"/>
                </a:solidFill>
                <a:latin typeface="Lucida Console" panose="020B0609040504020204" pitchFamily="49" charset="0"/>
              </a:rPr>
              <a:t>() {</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detachInterrupt</a:t>
            </a:r>
            <a:r>
              <a:rPr lang="en-US" sz="1500" dirty="0">
                <a:solidFill>
                  <a:srgbClr val="434F54"/>
                </a:solidFill>
                <a:latin typeface="Lucida Console" panose="020B0609040504020204" pitchFamily="49" charset="0"/>
              </a:rPr>
              <a:t>(</a:t>
            </a:r>
            <a:r>
              <a:rPr lang="en-US" sz="1500" dirty="0" err="1">
                <a:solidFill>
                  <a:srgbClr val="D35400"/>
                </a:solidFill>
                <a:latin typeface="Lucida Console" panose="020B0609040504020204" pitchFamily="49" charset="0"/>
              </a:rPr>
              <a:t>digitalPinToInterrupt</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2</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sleep_disable</a:t>
            </a:r>
            <a:r>
              <a:rPr lang="en-US" sz="1500" dirty="0">
                <a:solidFill>
                  <a:srgbClr val="434F54"/>
                </a:solidFill>
                <a:latin typeface="Lucida Console" panose="020B0609040504020204" pitchFamily="49" charset="0"/>
              </a:rPr>
              <a: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timer_interrupt_mask</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0</a:t>
            </a:r>
            <a:r>
              <a:rPr lang="en-US" sz="1500" dirty="0">
                <a:solidFill>
                  <a:srgbClr val="434F54"/>
                </a:solidFill>
                <a:latin typeface="Lucida Console" panose="020B0609040504020204" pitchFamily="49" charset="0"/>
              </a:rPr>
              <a:t>] |= 0x</a:t>
            </a:r>
            <a:r>
              <a:rPr lang="en-US" sz="1500" dirty="0">
                <a:solidFill>
                  <a:srgbClr val="005C5F"/>
                </a:solidFill>
                <a:latin typeface="Lucida Console" panose="020B0609040504020204" pitchFamily="49" charset="0"/>
              </a:rPr>
              <a:t>01</a:t>
            </a:r>
            <a:r>
              <a:rPr lang="en-US" sz="1500" dirty="0">
                <a:solidFill>
                  <a:srgbClr val="434F54"/>
                </a:solidFill>
                <a:latin typeface="Lucida Console" panose="020B0609040504020204" pitchFamily="49" charset="0"/>
              </a:rPr>
              <a:t>;</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Re-enable Timer0 overflow interrupt</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digitalWrite</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12</a:t>
            </a:r>
            <a:r>
              <a:rPr lang="en-US" sz="1500" dirty="0">
                <a:solidFill>
                  <a:srgbClr val="434F54"/>
                </a:solidFill>
                <a:latin typeface="Lucida Console" panose="020B0609040504020204" pitchFamily="49" charset="0"/>
              </a:rPr>
              <a:t>, HIGH);</a:t>
            </a:r>
            <a:r>
              <a:rPr lang="en-US" sz="1500" dirty="0">
                <a:solidFill>
                  <a:srgbClr val="95A5A6"/>
                </a:solidFill>
                <a:latin typeface="Lucida Console" panose="020B0609040504020204" pitchFamily="49" charset="0"/>
              </a:rPr>
              <a:t>          </a:t>
            </a:r>
            <a:r>
              <a:rPr lang="en-US" sz="1500" dirty="0">
                <a:solidFill>
                  <a:schemeClr val="tx1">
                    <a:lumMod val="75000"/>
                    <a:lumOff val="25000"/>
                  </a:schemeClr>
                </a:solidFill>
                <a:latin typeface="Lucida Console" panose="020B0609040504020204" pitchFamily="49" charset="0"/>
              </a:rPr>
              <a:t>// Turn LED back on</a:t>
            </a:r>
          </a:p>
          <a:p>
            <a:pPr marL="0" indent="0">
              <a:buNone/>
            </a:pPr>
            <a:r>
              <a:rPr lang="en-US" sz="1500" dirty="0">
                <a:solidFill>
                  <a:srgbClr val="D35400"/>
                </a:solidFill>
                <a:latin typeface="Lucida Console" panose="020B0609040504020204" pitchFamily="49" charset="0"/>
              </a:rPr>
              <a:t>  </a:t>
            </a:r>
            <a:r>
              <a:rPr lang="en-US" sz="1500" dirty="0" err="1">
                <a:solidFill>
                  <a:srgbClr val="D35400"/>
                </a:solidFill>
                <a:latin typeface="Lucida Console" panose="020B0609040504020204" pitchFamily="49" charset="0"/>
              </a:rPr>
              <a:t>printf</a:t>
            </a:r>
            <a:r>
              <a:rPr lang="en-US" sz="1500" dirty="0">
                <a:solidFill>
                  <a:srgbClr val="434F54"/>
                </a:solidFill>
                <a:latin typeface="Lucida Console" panose="020B0609040504020204" pitchFamily="49" charset="0"/>
              </a:rPr>
              <a:t>(</a:t>
            </a:r>
            <a:r>
              <a:rPr lang="en-US" sz="1500" dirty="0">
                <a:solidFill>
                  <a:srgbClr val="005C5F"/>
                </a:solidFill>
                <a:latin typeface="Lucida Console" panose="020B0609040504020204" pitchFamily="49" charset="0"/>
              </a:rPr>
              <a:t>"\</a:t>
            </a:r>
            <a:r>
              <a:rPr lang="en-US" sz="1500" dirty="0" err="1">
                <a:solidFill>
                  <a:srgbClr val="005C5F"/>
                </a:solidFill>
                <a:latin typeface="Lucida Console" panose="020B0609040504020204" pitchFamily="49" charset="0"/>
              </a:rPr>
              <a:t>tawake</a:t>
            </a:r>
            <a:r>
              <a:rPr lang="en-US" sz="1500" dirty="0">
                <a:solidFill>
                  <a:srgbClr val="005C5F"/>
                </a:solidFill>
                <a:latin typeface="Lucida Console" panose="020B0609040504020204" pitchFamily="49" charset="0"/>
              </a:rPr>
              <a:t>\n"</a:t>
            </a:r>
            <a:r>
              <a:rPr lang="en-US" sz="1500" dirty="0">
                <a:solidFill>
                  <a:srgbClr val="434F54"/>
                </a:solidFill>
                <a:latin typeface="Lucida Console" panose="020B0609040504020204" pitchFamily="49" charset="0"/>
              </a:rPr>
              <a:t>);</a:t>
            </a:r>
          </a:p>
          <a:p>
            <a:pPr marL="0" indent="0">
              <a:buNone/>
            </a:pPr>
            <a:r>
              <a:rPr lang="en-US" sz="1500" dirty="0">
                <a:solidFill>
                  <a:srgbClr val="434F54"/>
                </a:solidFill>
                <a:latin typeface="Lucida Console" panose="020B0609040504020204" pitchFamily="49" charset="0"/>
              </a:rPr>
              <a:t>}</a:t>
            </a:r>
          </a:p>
          <a:p>
            <a:pPr marL="0" indent="0">
              <a:buNone/>
            </a:pPr>
            <a:endParaRPr lang="en-US" sz="15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03496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Narcoleptic Blinker Demonstration</a:t>
            </a:r>
          </a:p>
        </p:txBody>
      </p:sp>
      <p:pic>
        <p:nvPicPr>
          <p:cNvPr id="14" name="PXL_20211015_204435652_2" descr="PXL_20211015_204435652_2">
            <a:hlinkClick r:id="" action="ppaction://media"/>
            <a:extLst>
              <a:ext uri="{FF2B5EF4-FFF2-40B4-BE49-F238E27FC236}">
                <a16:creationId xmlns:a16="http://schemas.microsoft.com/office/drawing/2014/main" id="{2B09CC13-CE1B-1B48-961E-C9CA21BF60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7595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Going to Higher Level of Abstraction</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Normal Arduino:</a:t>
            </a:r>
          </a:p>
          <a:p>
            <a:pPr lvl="1"/>
            <a:r>
              <a:rPr lang="en-US" dirty="0"/>
              <a:t>Pin Change Interrupts </a:t>
            </a:r>
            <a:r>
              <a:rPr lang="en-US" i="1" dirty="0"/>
              <a:t>must</a:t>
            </a:r>
            <a:r>
              <a:rPr lang="en-US" dirty="0"/>
              <a:t> be handled by setting registers and using</a:t>
            </a:r>
            <a:br>
              <a:rPr lang="en-US" dirty="0"/>
            </a:br>
            <a:r>
              <a:rPr lang="en-US" dirty="0" err="1"/>
              <a:t>avr-libc</a:t>
            </a:r>
            <a:r>
              <a:rPr lang="en-US" dirty="0"/>
              <a:t> macros</a:t>
            </a:r>
          </a:p>
          <a:p>
            <a:pPr lvl="1"/>
            <a:r>
              <a:rPr lang="en-US" dirty="0"/>
              <a:t>External Interrupts </a:t>
            </a:r>
            <a:r>
              <a:rPr lang="en-US" i="1" dirty="0"/>
              <a:t>may</a:t>
            </a:r>
            <a:r>
              <a:rPr lang="en-US" dirty="0"/>
              <a:t> be handled by setting registers and using</a:t>
            </a:r>
            <a:br>
              <a:rPr lang="en-US" dirty="0"/>
            </a:br>
            <a:r>
              <a:rPr lang="en-US" dirty="0" err="1"/>
              <a:t>avr-libc</a:t>
            </a:r>
            <a:r>
              <a:rPr lang="en-US" dirty="0"/>
              <a:t> macros</a:t>
            </a:r>
          </a:p>
          <a:p>
            <a:r>
              <a:rPr lang="en-US" dirty="0"/>
              <a:t>Arduino Core provides abstraction for external interrupts</a:t>
            </a:r>
          </a:p>
          <a:p>
            <a:pPr lvl="1"/>
            <a:r>
              <a:rPr lang="en-US" dirty="0"/>
              <a:t>Programmer-friendlier interface</a:t>
            </a:r>
          </a:p>
          <a:p>
            <a:pPr lvl="1"/>
            <a:r>
              <a:rPr lang="en-US" dirty="0"/>
              <a:t>Allows more-portable code</a:t>
            </a:r>
          </a:p>
          <a:p>
            <a:r>
              <a:rPr lang="en-US" dirty="0" err="1"/>
              <a:t>CowPi</a:t>
            </a:r>
            <a:r>
              <a:rPr lang="en-US" dirty="0"/>
              <a:t> library provides abstraction for pin change interrupts</a:t>
            </a:r>
          </a:p>
          <a:p>
            <a:pPr lvl="1"/>
            <a:r>
              <a:rPr lang="en-US" dirty="0"/>
              <a:t>Hides some of the normal limitations of pin change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23950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B2108-B79A-3F2F-E19A-0250E37B2E50}"/>
              </a:ext>
            </a:extLst>
          </p:cNvPr>
          <p:cNvSpPr>
            <a:spLocks noGrp="1"/>
          </p:cNvSpPr>
          <p:nvPr>
            <p:ph type="title"/>
          </p:nvPr>
        </p:nvSpPr>
        <p:spPr/>
        <p:txBody>
          <a:bodyPr/>
          <a:lstStyle/>
          <a:p>
            <a:r>
              <a:rPr lang="en-US" dirty="0"/>
              <a:t>Input/Output Registers</a:t>
            </a:r>
          </a:p>
        </p:txBody>
      </p:sp>
      <p:sp>
        <p:nvSpPr>
          <p:cNvPr id="5" name="Footer Placeholder 4">
            <a:extLst>
              <a:ext uri="{FF2B5EF4-FFF2-40B4-BE49-F238E27FC236}">
                <a16:creationId xmlns:a16="http://schemas.microsoft.com/office/drawing/2014/main" id="{AF3F3B3C-73EC-CB0B-8CEC-373D0683444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08AD0EF-7A88-F14B-7601-4A4ED93311E9}"/>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7" name="Text Placeholder 6">
            <a:extLst>
              <a:ext uri="{FF2B5EF4-FFF2-40B4-BE49-F238E27FC236}">
                <a16:creationId xmlns:a16="http://schemas.microsoft.com/office/drawing/2014/main" id="{A40A1881-15CE-5115-B2CE-18D98ADD205E}"/>
              </a:ext>
            </a:extLst>
          </p:cNvPr>
          <p:cNvSpPr>
            <a:spLocks noGrp="1"/>
          </p:cNvSpPr>
          <p:nvPr>
            <p:ph type="body" sz="quarter" idx="13"/>
          </p:nvPr>
        </p:nvSpPr>
        <p:spPr/>
        <p:txBody>
          <a:bodyPr/>
          <a:lstStyle/>
          <a:p>
            <a:r>
              <a:rPr lang="en-US" dirty="0"/>
              <a:t>Slide by Bohn</a:t>
            </a:r>
          </a:p>
        </p:txBody>
      </p:sp>
      <p:grpSp>
        <p:nvGrpSpPr>
          <p:cNvPr id="18" name="Group 17">
            <a:extLst>
              <a:ext uri="{FF2B5EF4-FFF2-40B4-BE49-F238E27FC236}">
                <a16:creationId xmlns:a16="http://schemas.microsoft.com/office/drawing/2014/main" id="{B42B4588-0041-380F-2881-1FDCBB13AC7F}"/>
              </a:ext>
            </a:extLst>
          </p:cNvPr>
          <p:cNvGrpSpPr/>
          <p:nvPr/>
        </p:nvGrpSpPr>
        <p:grpSpPr>
          <a:xfrm>
            <a:off x="838200" y="1690688"/>
            <a:ext cx="11137899" cy="4273914"/>
            <a:chOff x="838200" y="1405903"/>
            <a:chExt cx="14514653" cy="5569666"/>
          </a:xfrm>
        </p:grpSpPr>
        <p:pic>
          <p:nvPicPr>
            <p:cNvPr id="11" name="Picture 10">
              <a:extLst>
                <a:ext uri="{FF2B5EF4-FFF2-40B4-BE49-F238E27FC236}">
                  <a16:creationId xmlns:a16="http://schemas.microsoft.com/office/drawing/2014/main" id="{E8983E2C-8530-C584-E869-DB8DCE5F05C6}"/>
                </a:ext>
              </a:extLst>
            </p:cNvPr>
            <p:cNvPicPr>
              <a:picLocks noChangeAspect="1"/>
            </p:cNvPicPr>
            <p:nvPr/>
          </p:nvPicPr>
          <p:blipFill>
            <a:blip r:embed="rId3"/>
            <a:stretch>
              <a:fillRect/>
            </a:stretch>
          </p:blipFill>
          <p:spPr>
            <a:xfrm>
              <a:off x="7580453" y="1405903"/>
              <a:ext cx="7772400" cy="1241263"/>
            </a:xfrm>
            <a:prstGeom prst="rect">
              <a:avLst/>
            </a:prstGeom>
          </p:spPr>
        </p:pic>
        <p:pic>
          <p:nvPicPr>
            <p:cNvPr id="9" name="Picture 8">
              <a:extLst>
                <a:ext uri="{FF2B5EF4-FFF2-40B4-BE49-F238E27FC236}">
                  <a16:creationId xmlns:a16="http://schemas.microsoft.com/office/drawing/2014/main" id="{4867ADA4-06F6-114E-784B-C911F0622ECE}"/>
                </a:ext>
              </a:extLst>
            </p:cNvPr>
            <p:cNvPicPr>
              <a:picLocks noChangeAspect="1"/>
            </p:cNvPicPr>
            <p:nvPr/>
          </p:nvPicPr>
          <p:blipFill>
            <a:blip r:embed="rId4"/>
            <a:stretch>
              <a:fillRect/>
            </a:stretch>
          </p:blipFill>
          <p:spPr>
            <a:xfrm>
              <a:off x="838200" y="1405903"/>
              <a:ext cx="7772400" cy="1246846"/>
            </a:xfrm>
            <a:prstGeom prst="rect">
              <a:avLst/>
            </a:prstGeom>
          </p:spPr>
        </p:pic>
        <p:pic>
          <p:nvPicPr>
            <p:cNvPr id="13" name="Picture 12">
              <a:extLst>
                <a:ext uri="{FF2B5EF4-FFF2-40B4-BE49-F238E27FC236}">
                  <a16:creationId xmlns:a16="http://schemas.microsoft.com/office/drawing/2014/main" id="{7671B7FE-B333-D27F-A33F-62948E6FB2FF}"/>
                </a:ext>
              </a:extLst>
            </p:cNvPr>
            <p:cNvPicPr>
              <a:picLocks noChangeAspect="1"/>
            </p:cNvPicPr>
            <p:nvPr/>
          </p:nvPicPr>
          <p:blipFill>
            <a:blip r:embed="rId5"/>
            <a:stretch>
              <a:fillRect/>
            </a:stretch>
          </p:blipFill>
          <p:spPr>
            <a:xfrm>
              <a:off x="7580453" y="2820876"/>
              <a:ext cx="7772400" cy="1250997"/>
            </a:xfrm>
            <a:prstGeom prst="rect">
              <a:avLst/>
            </a:prstGeom>
          </p:spPr>
        </p:pic>
        <p:pic>
          <p:nvPicPr>
            <p:cNvPr id="12" name="Picture 11">
              <a:extLst>
                <a:ext uri="{FF2B5EF4-FFF2-40B4-BE49-F238E27FC236}">
                  <a16:creationId xmlns:a16="http://schemas.microsoft.com/office/drawing/2014/main" id="{91BB9D9D-D704-C1AC-5A2F-539C1F2BF0B7}"/>
                </a:ext>
              </a:extLst>
            </p:cNvPr>
            <p:cNvPicPr>
              <a:picLocks noChangeAspect="1"/>
            </p:cNvPicPr>
            <p:nvPr/>
          </p:nvPicPr>
          <p:blipFill>
            <a:blip r:embed="rId6"/>
            <a:stretch>
              <a:fillRect/>
            </a:stretch>
          </p:blipFill>
          <p:spPr>
            <a:xfrm>
              <a:off x="838200" y="2820876"/>
              <a:ext cx="7772400" cy="1216247"/>
            </a:xfrm>
            <a:prstGeom prst="rect">
              <a:avLst/>
            </a:prstGeom>
          </p:spPr>
        </p:pic>
        <p:pic>
          <p:nvPicPr>
            <p:cNvPr id="15" name="Picture 14">
              <a:extLst>
                <a:ext uri="{FF2B5EF4-FFF2-40B4-BE49-F238E27FC236}">
                  <a16:creationId xmlns:a16="http://schemas.microsoft.com/office/drawing/2014/main" id="{CC2C823F-B03D-37D1-E980-0BD5BA28FD7B}"/>
                </a:ext>
              </a:extLst>
            </p:cNvPr>
            <p:cNvPicPr>
              <a:picLocks noChangeAspect="1"/>
            </p:cNvPicPr>
            <p:nvPr/>
          </p:nvPicPr>
          <p:blipFill>
            <a:blip r:embed="rId7"/>
            <a:stretch>
              <a:fillRect/>
            </a:stretch>
          </p:blipFill>
          <p:spPr>
            <a:xfrm>
              <a:off x="7580453" y="4240000"/>
              <a:ext cx="7772400" cy="1249135"/>
            </a:xfrm>
            <a:prstGeom prst="rect">
              <a:avLst/>
            </a:prstGeom>
          </p:spPr>
        </p:pic>
        <p:pic>
          <p:nvPicPr>
            <p:cNvPr id="14" name="Picture 13">
              <a:extLst>
                <a:ext uri="{FF2B5EF4-FFF2-40B4-BE49-F238E27FC236}">
                  <a16:creationId xmlns:a16="http://schemas.microsoft.com/office/drawing/2014/main" id="{7C9AAD10-4BC1-B9D5-E395-6389C206AD32}"/>
                </a:ext>
              </a:extLst>
            </p:cNvPr>
            <p:cNvPicPr>
              <a:picLocks noChangeAspect="1"/>
            </p:cNvPicPr>
            <p:nvPr/>
          </p:nvPicPr>
          <p:blipFill>
            <a:blip r:embed="rId8"/>
            <a:stretch>
              <a:fillRect/>
            </a:stretch>
          </p:blipFill>
          <p:spPr>
            <a:xfrm>
              <a:off x="838200" y="4240000"/>
              <a:ext cx="7772400" cy="1272267"/>
            </a:xfrm>
            <a:prstGeom prst="rect">
              <a:avLst/>
            </a:prstGeom>
          </p:spPr>
        </p:pic>
        <p:pic>
          <p:nvPicPr>
            <p:cNvPr id="17" name="Picture 16">
              <a:extLst>
                <a:ext uri="{FF2B5EF4-FFF2-40B4-BE49-F238E27FC236}">
                  <a16:creationId xmlns:a16="http://schemas.microsoft.com/office/drawing/2014/main" id="{8A232A53-9B72-C606-85E6-4105875640B3}"/>
                </a:ext>
              </a:extLst>
            </p:cNvPr>
            <p:cNvPicPr>
              <a:picLocks noChangeAspect="1"/>
            </p:cNvPicPr>
            <p:nvPr/>
          </p:nvPicPr>
          <p:blipFill>
            <a:blip r:embed="rId9"/>
            <a:stretch>
              <a:fillRect/>
            </a:stretch>
          </p:blipFill>
          <p:spPr>
            <a:xfrm>
              <a:off x="7580453" y="5711104"/>
              <a:ext cx="7772400" cy="1264465"/>
            </a:xfrm>
            <a:prstGeom prst="rect">
              <a:avLst/>
            </a:prstGeom>
          </p:spPr>
        </p:pic>
        <p:pic>
          <p:nvPicPr>
            <p:cNvPr id="16" name="Picture 15">
              <a:extLst>
                <a:ext uri="{FF2B5EF4-FFF2-40B4-BE49-F238E27FC236}">
                  <a16:creationId xmlns:a16="http://schemas.microsoft.com/office/drawing/2014/main" id="{37E3A117-A83A-617B-0D10-4019D8F5D414}"/>
                </a:ext>
              </a:extLst>
            </p:cNvPr>
            <p:cNvPicPr>
              <a:picLocks noChangeAspect="1"/>
            </p:cNvPicPr>
            <p:nvPr/>
          </p:nvPicPr>
          <p:blipFill>
            <a:blip r:embed="rId10"/>
            <a:stretch>
              <a:fillRect/>
            </a:stretch>
          </p:blipFill>
          <p:spPr>
            <a:xfrm>
              <a:off x="838200" y="5711104"/>
              <a:ext cx="7772400" cy="1254737"/>
            </a:xfrm>
            <a:prstGeom prst="rect">
              <a:avLst/>
            </a:prstGeom>
          </p:spPr>
        </p:pic>
      </p:grpSp>
      <p:sp>
        <p:nvSpPr>
          <p:cNvPr id="19" name="TextBox 18">
            <a:extLst>
              <a:ext uri="{FF2B5EF4-FFF2-40B4-BE49-F238E27FC236}">
                <a16:creationId xmlns:a16="http://schemas.microsoft.com/office/drawing/2014/main" id="{C5CB22E7-E096-5628-AE66-F7BA70C38C92}"/>
              </a:ext>
            </a:extLst>
          </p:cNvPr>
          <p:cNvSpPr txBox="1"/>
          <p:nvPr/>
        </p:nvSpPr>
        <p:spPr>
          <a:xfrm>
            <a:off x="-1" y="2040248"/>
            <a:ext cx="1096774" cy="276999"/>
          </a:xfrm>
          <a:prstGeom prst="rect">
            <a:avLst/>
          </a:prstGeom>
          <a:noFill/>
        </p:spPr>
        <p:txBody>
          <a:bodyPr wrap="none" rtlCol="0">
            <a:spAutoFit/>
          </a:bodyPr>
          <a:lstStyle/>
          <a:p>
            <a:pPr algn="r"/>
            <a:r>
              <a:rPr lang="en-US" sz="1200" b="0" i="0" dirty="0">
                <a:solidFill>
                  <a:srgbClr val="404040"/>
                </a:solidFill>
                <a:effectLst/>
                <a:highlight>
                  <a:srgbClr val="FCFCFC"/>
                </a:highlight>
                <a:latin typeface="Lato" panose="020F0502020204030203" pitchFamily="34" charset="0"/>
              </a:rPr>
              <a:t>0xD0000004</a:t>
            </a:r>
            <a:endParaRPr lang="en-US" sz="1200" dirty="0"/>
          </a:p>
        </p:txBody>
      </p:sp>
      <p:sp>
        <p:nvSpPr>
          <p:cNvPr id="20" name="TextBox 19">
            <a:extLst>
              <a:ext uri="{FF2B5EF4-FFF2-40B4-BE49-F238E27FC236}">
                <a16:creationId xmlns:a16="http://schemas.microsoft.com/office/drawing/2014/main" id="{6D8AC0FD-070D-3039-045C-C01E9D7B1AC6}"/>
              </a:ext>
            </a:extLst>
          </p:cNvPr>
          <p:cNvSpPr txBox="1"/>
          <p:nvPr/>
        </p:nvSpPr>
        <p:spPr>
          <a:xfrm>
            <a:off x="-1" y="2347953"/>
            <a:ext cx="1096775" cy="276999"/>
          </a:xfrm>
          <a:prstGeom prst="rect">
            <a:avLst/>
          </a:prstGeom>
          <a:noFill/>
        </p:spPr>
        <p:txBody>
          <a:bodyPr wrap="none" rtlCol="0">
            <a:spAutoFit/>
          </a:bodyPr>
          <a:lstStyle/>
          <a:p>
            <a:pPr algn="r"/>
            <a:r>
              <a:rPr lang="en-US" sz="1200" b="0" i="0" dirty="0">
                <a:solidFill>
                  <a:srgbClr val="404040"/>
                </a:solidFill>
                <a:effectLst/>
                <a:highlight>
                  <a:srgbClr val="FCFCFC"/>
                </a:highlight>
                <a:latin typeface="Lato" panose="020F0502020204030203" pitchFamily="34" charset="0"/>
              </a:rPr>
              <a:t>0xD0000010</a:t>
            </a:r>
            <a:endParaRPr lang="en-US" sz="1200" dirty="0"/>
          </a:p>
        </p:txBody>
      </p:sp>
      <p:sp>
        <p:nvSpPr>
          <p:cNvPr id="22" name="Rectangle 21">
            <a:extLst>
              <a:ext uri="{FF2B5EF4-FFF2-40B4-BE49-F238E27FC236}">
                <a16:creationId xmlns:a16="http://schemas.microsoft.com/office/drawing/2014/main" id="{4EC16745-6B94-46F5-6419-426342310E6F}"/>
              </a:ext>
            </a:extLst>
          </p:cNvPr>
          <p:cNvSpPr/>
          <p:nvPr/>
        </p:nvSpPr>
        <p:spPr>
          <a:xfrm>
            <a:off x="4178458" y="1999566"/>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VSYS Measure</a:t>
            </a:r>
          </a:p>
        </p:txBody>
      </p:sp>
      <p:sp>
        <p:nvSpPr>
          <p:cNvPr id="23" name="Rectangle 22">
            <a:extLst>
              <a:ext uri="{FF2B5EF4-FFF2-40B4-BE49-F238E27FC236}">
                <a16:creationId xmlns:a16="http://schemas.microsoft.com/office/drawing/2014/main" id="{6E012DC8-54B1-F3DB-750A-2509D54AEA8F}"/>
              </a:ext>
            </a:extLst>
          </p:cNvPr>
          <p:cNvSpPr/>
          <p:nvPr/>
        </p:nvSpPr>
        <p:spPr>
          <a:xfrm>
            <a:off x="10658586" y="1984916"/>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VBUS</a:t>
            </a:r>
            <a:br>
              <a:rPr lang="en-US" dirty="0"/>
            </a:br>
            <a:r>
              <a:rPr lang="en-US" dirty="0"/>
              <a:t>Sense</a:t>
            </a:r>
          </a:p>
        </p:txBody>
      </p:sp>
      <p:sp>
        <p:nvSpPr>
          <p:cNvPr id="24" name="Rectangle 23">
            <a:extLst>
              <a:ext uri="{FF2B5EF4-FFF2-40B4-BE49-F238E27FC236}">
                <a16:creationId xmlns:a16="http://schemas.microsoft.com/office/drawing/2014/main" id="{8B485F51-4858-0917-6CB7-CC0B989F226D}"/>
              </a:ext>
            </a:extLst>
          </p:cNvPr>
          <p:cNvSpPr/>
          <p:nvPr/>
        </p:nvSpPr>
        <p:spPr>
          <a:xfrm>
            <a:off x="1614756" y="3101872"/>
            <a:ext cx="1306423" cy="621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a:t>
            </a:r>
            <a:br>
              <a:rPr lang="en-US" dirty="0"/>
            </a:br>
            <a:r>
              <a:rPr lang="en-US" dirty="0"/>
              <a:t>Save</a:t>
            </a:r>
          </a:p>
        </p:txBody>
      </p:sp>
    </p:spTree>
    <p:extLst>
      <p:ext uri="{BB962C8B-B14F-4D97-AF65-F5344CB8AC3E}">
        <p14:creationId xmlns:p14="http://schemas.microsoft.com/office/powerpoint/2010/main" val="3943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a:t>
            </a:r>
            <a:r>
              <a:rPr lang="en-US" dirty="0" err="1"/>
              <a:t>interrupt_mask</a:t>
            </a:r>
            <a:r>
              <a:rPr lang="en-US" dirty="0"/>
              <a:t>, </a:t>
            </a:r>
            <a:r>
              <a:rPr lang="en-US" i="1" dirty="0" err="1"/>
              <a:t>isr_function</a:t>
            </a:r>
            <a:r>
              <a:rPr lang="en-US" dirty="0"/>
              <a:t>)</a:t>
            </a:r>
          </a:p>
          <a:p>
            <a:endParaRPr lang="en-US" dirty="0"/>
          </a:p>
          <a:p>
            <a:endParaRPr lang="en-US" dirty="0"/>
          </a:p>
          <a:p>
            <a:endParaRPr lang="en-US" dirty="0"/>
          </a:p>
          <a:p>
            <a:endParaRPr lang="en-US" dirty="0"/>
          </a:p>
          <a:p>
            <a:endParaRPr lang="en-US" dirty="0"/>
          </a:p>
          <a:p>
            <a:endParaRPr lang="en-US" dirty="0"/>
          </a:p>
          <a:p>
            <a:r>
              <a:rPr lang="en-US" dirty="0" err="1"/>
              <a:t>cowpi_deregister_pin_ISR</a:t>
            </a:r>
            <a:r>
              <a:rPr lang="en-US" dirty="0"/>
              <a:t>(</a:t>
            </a:r>
            <a:r>
              <a:rPr lang="en-US" dirty="0" err="1"/>
              <a:t>interrupt_mask</a:t>
            </a:r>
            <a:r>
              <a:rPr lang="en-US" dirty="0"/>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
        <p:nvSpPr>
          <p:cNvPr id="9" name="Rounded Rectangular Callout 8">
            <a:extLst>
              <a:ext uri="{FF2B5EF4-FFF2-40B4-BE49-F238E27FC236}">
                <a16:creationId xmlns:a16="http://schemas.microsoft.com/office/drawing/2014/main" id="{0B2C9EC0-016D-284E-9F1A-0D52CE5EC097}"/>
              </a:ext>
            </a:extLst>
          </p:cNvPr>
          <p:cNvSpPr/>
          <p:nvPr/>
        </p:nvSpPr>
        <p:spPr>
          <a:xfrm>
            <a:off x="3300412" y="3399631"/>
            <a:ext cx="3240087" cy="520700"/>
          </a:xfrm>
          <a:prstGeom prst="wedgeRoundRectCallout">
            <a:avLst>
              <a:gd name="adj1" fmla="val 28001"/>
              <a:gd name="adj2" fmla="val -28076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
        <p:nvSpPr>
          <p:cNvPr id="10" name="Rounded Rectangular Callout 9">
            <a:extLst>
              <a:ext uri="{FF2B5EF4-FFF2-40B4-BE49-F238E27FC236}">
                <a16:creationId xmlns:a16="http://schemas.microsoft.com/office/drawing/2014/main" id="{2A3D20F6-D18C-8145-9FD4-DD75AD5BABC1}"/>
              </a:ext>
            </a:extLst>
          </p:cNvPr>
          <p:cNvSpPr/>
          <p:nvPr/>
        </p:nvSpPr>
        <p:spPr>
          <a:xfrm>
            <a:off x="6832600" y="3683794"/>
            <a:ext cx="2146300" cy="907256"/>
          </a:xfrm>
          <a:prstGeom prst="wedgeRoundRectCallout">
            <a:avLst>
              <a:gd name="adj1" fmla="val 20027"/>
              <a:gd name="adj2" fmla="val -203467"/>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Function to handle interrupt</a:t>
            </a:r>
          </a:p>
        </p:txBody>
      </p:sp>
      <p:sp>
        <p:nvSpPr>
          <p:cNvPr id="13" name="Rounded Rectangular Callout 12">
            <a:extLst>
              <a:ext uri="{FF2B5EF4-FFF2-40B4-BE49-F238E27FC236}">
                <a16:creationId xmlns:a16="http://schemas.microsoft.com/office/drawing/2014/main" id="{00A425F0-ECE2-C742-85DD-4223864F3D2B}"/>
              </a:ext>
            </a:extLst>
          </p:cNvPr>
          <p:cNvSpPr/>
          <p:nvPr/>
        </p:nvSpPr>
        <p:spPr>
          <a:xfrm>
            <a:off x="3300413" y="3429000"/>
            <a:ext cx="3240087" cy="520700"/>
          </a:xfrm>
          <a:prstGeom prst="wedgeRoundRectCallout">
            <a:avLst>
              <a:gd name="adj1" fmla="val 35045"/>
              <a:gd name="adj2" fmla="val 339356"/>
              <a:gd name="adj3" fmla="val 16667"/>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00"/>
                </a:solidFill>
              </a:rPr>
              <a:t>Bit vector specifying which pin(s) are being registered</a:t>
            </a:r>
          </a:p>
        </p:txBody>
      </p:sp>
    </p:spTree>
    <p:extLst>
      <p:ext uri="{BB962C8B-B14F-4D97-AF65-F5344CB8AC3E}">
        <p14:creationId xmlns:p14="http://schemas.microsoft.com/office/powerpoint/2010/main" val="21787610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err="1"/>
              <a:t>CowPi</a:t>
            </a:r>
            <a:r>
              <a:rPr lang="en-US" dirty="0"/>
              <a:t> Pin Change Interrupt Functions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err="1"/>
              <a:t>cowpi_register_pin_ISR</a:t>
            </a:r>
            <a:r>
              <a:rPr lang="en-US" dirty="0"/>
              <a:t>(1L &lt;&lt; </a:t>
            </a:r>
            <a:r>
              <a:rPr lang="en-US" dirty="0" err="1"/>
              <a:t>pin_number</a:t>
            </a:r>
            <a:r>
              <a:rPr lang="en-US" dirty="0"/>
              <a:t>, </a:t>
            </a:r>
            <a:r>
              <a:rPr lang="en-US" i="1" dirty="0" err="1"/>
              <a:t>isr_function</a:t>
            </a:r>
            <a:r>
              <a:rPr lang="en-US" dirty="0"/>
              <a:t>)</a:t>
            </a:r>
          </a:p>
          <a:p>
            <a:endParaRPr lang="en-US" dirty="0"/>
          </a:p>
          <a:p>
            <a:r>
              <a:rPr lang="en-US" dirty="0" err="1"/>
              <a:t>cowpi_register_pin_ISR</a:t>
            </a:r>
            <a:r>
              <a:rPr lang="en-US" dirty="0"/>
              <a:t>(</a:t>
            </a:r>
            <a:br>
              <a:rPr lang="en-US" dirty="0"/>
            </a:br>
            <a:r>
              <a:rPr lang="en-US" dirty="0"/>
              <a:t>				   (1L &lt;&lt; </a:t>
            </a:r>
            <a:r>
              <a:rPr lang="en-US" dirty="0" err="1"/>
              <a:t>first_pin_number</a:t>
            </a:r>
            <a:r>
              <a:rPr lang="en-US" dirty="0"/>
              <a:t>)</a:t>
            </a:r>
            <a:br>
              <a:rPr lang="en-US" dirty="0"/>
            </a:br>
            <a:r>
              <a:rPr lang="en-US" dirty="0"/>
              <a:t>				| (1L &lt;&lt; </a:t>
            </a:r>
            <a:r>
              <a:rPr lang="en-US" dirty="0" err="1"/>
              <a:t>second_pin_number</a:t>
            </a:r>
            <a:r>
              <a:rPr lang="en-US" dirty="0"/>
              <a:t>)</a:t>
            </a:r>
            <a:br>
              <a:rPr lang="en-US" dirty="0"/>
            </a:br>
            <a:r>
              <a:rPr lang="en-US" dirty="0"/>
              <a:t>				| (1L &lt;&lt; </a:t>
            </a:r>
            <a:r>
              <a:rPr lang="en-US" dirty="0" err="1"/>
              <a:t>et_cetera</a:t>
            </a:r>
            <a:r>
              <a:rPr lang="en-US" dirty="0"/>
              <a:t>),</a:t>
            </a:r>
            <a:br>
              <a:rPr lang="en-US" dirty="0"/>
            </a:br>
            <a:r>
              <a:rPr lang="en-US" dirty="0"/>
              <a:t>			</a:t>
            </a:r>
            <a:r>
              <a:rPr lang="en-US" i="1" dirty="0" err="1"/>
              <a:t>isr_function</a:t>
            </a:r>
            <a:r>
              <a:rPr lang="en-US" dirty="0"/>
              <a:t>)</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5BC19806-80C7-3249-AF8B-8A3F7DB07BA9}"/>
              </a:ext>
            </a:extLst>
          </p:cNvPr>
          <p:cNvSpPr/>
          <p:nvPr/>
        </p:nvSpPr>
        <p:spPr>
          <a:xfrm>
            <a:off x="1630598" y="5915353"/>
            <a:ext cx="9819804" cy="523220"/>
          </a:xfrm>
          <a:prstGeom prst="rect">
            <a:avLst/>
          </a:prstGeom>
        </p:spPr>
        <p:txBody>
          <a:bodyPr wrap="none">
            <a:spAutoFit/>
          </a:bodyPr>
          <a:lstStyle/>
          <a:p>
            <a:pPr algn="r"/>
            <a:r>
              <a:rPr lang="en-US" sz="1400" dirty="0">
                <a:hlinkClick r:id="rId2"/>
              </a:rPr>
              <a:t>https://cow-pi.readthedocs.io/en/latest/CowPi/interrupts.html</a:t>
            </a:r>
            <a:endParaRPr lang="en-US" sz="1400" dirty="0"/>
          </a:p>
          <a:p>
            <a:pPr algn="r"/>
            <a:r>
              <a:rPr lang="en-US" sz="1400" dirty="0">
                <a:hlinkClick r:id="rId3"/>
              </a:rPr>
              <a:t>https://cow-pi.readthedocs.io/en/latest/microcontroller.html#registering-pin-change-interrupt-handlers-using-cowpi-register-pin-isr</a:t>
            </a:r>
            <a:endParaRPr lang="en-US" sz="1400" dirty="0"/>
          </a:p>
        </p:txBody>
      </p:sp>
    </p:spTree>
    <p:extLst>
      <p:ext uri="{BB962C8B-B14F-4D97-AF65-F5344CB8AC3E}">
        <p14:creationId xmlns:p14="http://schemas.microsoft.com/office/powerpoint/2010/main" val="1212672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122</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Processes</a:t>
            </a:r>
          </a:p>
        </p:txBody>
      </p:sp>
    </p:spTree>
    <p:extLst>
      <p:ext uri="{BB962C8B-B14F-4D97-AF65-F5344CB8AC3E}">
        <p14:creationId xmlns:p14="http://schemas.microsoft.com/office/powerpoint/2010/main" val="27172290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F1013D-F1B9-5641-81FE-4DBCEA667378}"/>
              </a:ext>
            </a:extLst>
          </p:cNvPr>
          <p:cNvGrpSpPr/>
          <p:nvPr/>
        </p:nvGrpSpPr>
        <p:grpSpPr>
          <a:xfrm>
            <a:off x="7327921" y="951546"/>
            <a:ext cx="4495027" cy="3330897"/>
            <a:chOff x="217770" y="2175645"/>
            <a:chExt cx="4495027" cy="3330897"/>
          </a:xfrm>
        </p:grpSpPr>
        <p:grpSp>
          <p:nvGrpSpPr>
            <p:cNvPr id="10" name="Group 9">
              <a:extLst>
                <a:ext uri="{FF2B5EF4-FFF2-40B4-BE49-F238E27FC236}">
                  <a16:creationId xmlns:a16="http://schemas.microsoft.com/office/drawing/2014/main" id="{CBD0EDEF-51D7-8C49-B9A7-97EDFB638DA7}"/>
                </a:ext>
              </a:extLst>
            </p:cNvPr>
            <p:cNvGrpSpPr/>
            <p:nvPr/>
          </p:nvGrpSpPr>
          <p:grpSpPr>
            <a:xfrm>
              <a:off x="2840548" y="2501071"/>
              <a:ext cx="1872249" cy="3005471"/>
              <a:chOff x="2840548" y="1393427"/>
              <a:chExt cx="3386669" cy="5436528"/>
            </a:xfrm>
          </p:grpSpPr>
          <p:sp>
            <p:nvSpPr>
              <p:cNvPr id="60" name="Rectangle 59">
                <a:extLst>
                  <a:ext uri="{FF2B5EF4-FFF2-40B4-BE49-F238E27FC236}">
                    <a16:creationId xmlns:a16="http://schemas.microsoft.com/office/drawing/2014/main" id="{5F7152BA-D3F4-4747-8CC8-765C8AA547AC}"/>
                  </a:ext>
                </a:extLst>
              </p:cNvPr>
              <p:cNvSpPr/>
              <p:nvPr/>
            </p:nvSpPr>
            <p:spPr>
              <a:xfrm>
                <a:off x="2840548" y="1393427"/>
                <a:ext cx="3386667" cy="1118527"/>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Stack</a:t>
                </a:r>
              </a:p>
            </p:txBody>
          </p:sp>
          <p:sp>
            <p:nvSpPr>
              <p:cNvPr id="61" name="Rectangle 60">
                <a:extLst>
                  <a:ext uri="{FF2B5EF4-FFF2-40B4-BE49-F238E27FC236}">
                    <a16:creationId xmlns:a16="http://schemas.microsoft.com/office/drawing/2014/main" id="{E6812DA6-DAB1-7F4D-A90B-C57E1088B75C}"/>
                  </a:ext>
                </a:extLst>
              </p:cNvPr>
              <p:cNvSpPr/>
              <p:nvPr/>
            </p:nvSpPr>
            <p:spPr>
              <a:xfrm>
                <a:off x="2840550" y="2511954"/>
                <a:ext cx="3386667" cy="3166533"/>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Heap</a:t>
                </a:r>
              </a:p>
            </p:txBody>
          </p:sp>
          <p:sp>
            <p:nvSpPr>
              <p:cNvPr id="62" name="Rectangle 61">
                <a:extLst>
                  <a:ext uri="{FF2B5EF4-FFF2-40B4-BE49-F238E27FC236}">
                    <a16:creationId xmlns:a16="http://schemas.microsoft.com/office/drawing/2014/main" id="{44FDDD84-DC9D-2B42-9D73-BB50EE509AA2}"/>
                  </a:ext>
                </a:extLst>
              </p:cNvPr>
              <p:cNvSpPr/>
              <p:nvPr/>
            </p:nvSpPr>
            <p:spPr>
              <a:xfrm>
                <a:off x="2840550" y="5687746"/>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Executable code</a:t>
                </a:r>
              </a:p>
            </p:txBody>
          </p:sp>
          <p:sp>
            <p:nvSpPr>
              <p:cNvPr id="63" name="Rectangle 62">
                <a:extLst>
                  <a:ext uri="{FF2B5EF4-FFF2-40B4-BE49-F238E27FC236}">
                    <a16:creationId xmlns:a16="http://schemas.microsoft.com/office/drawing/2014/main" id="{0B21DDFD-7386-CC44-8B8B-E5D3E9C9C172}"/>
                  </a:ext>
                </a:extLst>
              </p:cNvPr>
              <p:cNvSpPr/>
              <p:nvPr/>
            </p:nvSpPr>
            <p:spPr>
              <a:xfrm>
                <a:off x="2840549" y="6263480"/>
                <a:ext cx="3386667" cy="566475"/>
              </a:xfrm>
              <a:prstGeom prst="rect">
                <a:avLst/>
              </a:prstGeom>
              <a:solidFill>
                <a:srgbClr val="00206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Header information</a:t>
                </a:r>
                <a:br>
                  <a:rPr lang="en-US" sz="1200" dirty="0">
                    <a:solidFill>
                      <a:srgbClr val="FFFF00"/>
                    </a:solidFill>
                  </a:rPr>
                </a:br>
                <a:r>
                  <a:rPr lang="en-US" sz="1200" dirty="0">
                    <a:solidFill>
                      <a:srgbClr val="FFFF00"/>
                    </a:solidFill>
                  </a:rPr>
                  <a:t>and constants</a:t>
                </a:r>
              </a:p>
            </p:txBody>
          </p:sp>
        </p:grpSp>
        <p:grpSp>
          <p:nvGrpSpPr>
            <p:cNvPr id="11" name="Group 10">
              <a:extLst>
                <a:ext uri="{FF2B5EF4-FFF2-40B4-BE49-F238E27FC236}">
                  <a16:creationId xmlns:a16="http://schemas.microsoft.com/office/drawing/2014/main" id="{4E73915C-296A-A24A-B096-1A011DCC0A6C}"/>
                </a:ext>
              </a:extLst>
            </p:cNvPr>
            <p:cNvGrpSpPr/>
            <p:nvPr/>
          </p:nvGrpSpPr>
          <p:grpSpPr>
            <a:xfrm>
              <a:off x="217770" y="2501072"/>
              <a:ext cx="2442996" cy="3005470"/>
              <a:chOff x="2842437" y="2176130"/>
              <a:chExt cx="2442996" cy="3005470"/>
            </a:xfrm>
          </p:grpSpPr>
          <p:sp>
            <p:nvSpPr>
              <p:cNvPr id="14" name="Rounded Rectangle 13">
                <a:extLst>
                  <a:ext uri="{FF2B5EF4-FFF2-40B4-BE49-F238E27FC236}">
                    <a16:creationId xmlns:a16="http://schemas.microsoft.com/office/drawing/2014/main" id="{6DE176A2-21AA-E846-8169-4900CFD095FB}"/>
                  </a:ext>
                </a:extLst>
              </p:cNvPr>
              <p:cNvSpPr/>
              <p:nvPr/>
            </p:nvSpPr>
            <p:spPr>
              <a:xfrm>
                <a:off x="2842437" y="2176130"/>
                <a:ext cx="2442996" cy="300547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3597124-A474-5C47-A86A-02A988BB258E}"/>
                  </a:ext>
                </a:extLst>
              </p:cNvPr>
              <p:cNvGrpSpPr/>
              <p:nvPr/>
            </p:nvGrpSpPr>
            <p:grpSpPr>
              <a:xfrm>
                <a:off x="3054368" y="2350008"/>
                <a:ext cx="1623958" cy="369332"/>
                <a:chOff x="3054368" y="2350008"/>
                <a:chExt cx="1623958" cy="369332"/>
              </a:xfrm>
            </p:grpSpPr>
            <p:grpSp>
              <p:nvGrpSpPr>
                <p:cNvPr id="26" name="Group 25">
                  <a:extLst>
                    <a:ext uri="{FF2B5EF4-FFF2-40B4-BE49-F238E27FC236}">
                      <a16:creationId xmlns:a16="http://schemas.microsoft.com/office/drawing/2014/main" id="{98E2D3C9-2150-A744-A556-FC7567E49F7B}"/>
                    </a:ext>
                  </a:extLst>
                </p:cNvPr>
                <p:cNvGrpSpPr/>
                <p:nvPr/>
              </p:nvGrpSpPr>
              <p:grpSpPr>
                <a:xfrm>
                  <a:off x="3054368" y="2359360"/>
                  <a:ext cx="1623958" cy="350628"/>
                  <a:chOff x="6492240" y="2054352"/>
                  <a:chExt cx="2414016" cy="521208"/>
                </a:xfrm>
              </p:grpSpPr>
              <p:sp>
                <p:nvSpPr>
                  <p:cNvPr id="28" name="Rectangle 27">
                    <a:extLst>
                      <a:ext uri="{FF2B5EF4-FFF2-40B4-BE49-F238E27FC236}">
                        <a16:creationId xmlns:a16="http://schemas.microsoft.com/office/drawing/2014/main" id="{FA2C025A-0F69-2F41-8AD6-52BA8A9AC11E}"/>
                      </a:ext>
                    </a:extLst>
                  </p:cNvPr>
                  <p:cNvSpPr/>
                  <p:nvPr/>
                </p:nvSpPr>
                <p:spPr>
                  <a:xfrm>
                    <a:off x="6492240"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C83751-66B7-B948-945F-04B353D147C6}"/>
                      </a:ext>
                    </a:extLst>
                  </p:cNvPr>
                  <p:cNvSpPr/>
                  <p:nvPr/>
                </p:nvSpPr>
                <p:spPr>
                  <a:xfrm>
                    <a:off x="679399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1D5A43-5744-CF44-A4E6-38DD881CD0FC}"/>
                      </a:ext>
                    </a:extLst>
                  </p:cNvPr>
                  <p:cNvSpPr/>
                  <p:nvPr/>
                </p:nvSpPr>
                <p:spPr>
                  <a:xfrm>
                    <a:off x="709574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D87855-FF5A-8441-9180-5B62E1294457}"/>
                      </a:ext>
                    </a:extLst>
                  </p:cNvPr>
                  <p:cNvSpPr/>
                  <p:nvPr/>
                </p:nvSpPr>
                <p:spPr>
                  <a:xfrm>
                    <a:off x="7397496"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6D0B8F-44D2-2F4B-BADC-214EF07466E9}"/>
                      </a:ext>
                    </a:extLst>
                  </p:cNvPr>
                  <p:cNvSpPr/>
                  <p:nvPr/>
                </p:nvSpPr>
                <p:spPr>
                  <a:xfrm>
                    <a:off x="7699248" y="205740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BE95E0A-8C2A-AE43-8C95-75C8C0060E4D}"/>
                      </a:ext>
                    </a:extLst>
                  </p:cNvPr>
                  <p:cNvSpPr/>
                  <p:nvPr/>
                </p:nvSpPr>
                <p:spPr>
                  <a:xfrm>
                    <a:off x="8001000"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845065-50F9-454C-8075-CDCFA77CEC6E}"/>
                      </a:ext>
                    </a:extLst>
                  </p:cNvPr>
                  <p:cNvSpPr/>
                  <p:nvPr/>
                </p:nvSpPr>
                <p:spPr>
                  <a:xfrm>
                    <a:off x="8302752"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39B446-B2B7-B348-AFAC-F8642832F99F}"/>
                      </a:ext>
                    </a:extLst>
                  </p:cNvPr>
                  <p:cNvSpPr/>
                  <p:nvPr/>
                </p:nvSpPr>
                <p:spPr>
                  <a:xfrm>
                    <a:off x="8604504" y="2054352"/>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53DD2-C380-214E-A990-DB3F57453C38}"/>
                      </a:ext>
                    </a:extLst>
                  </p:cNvPr>
                  <p:cNvSpPr/>
                  <p:nvPr/>
                </p:nvSpPr>
                <p:spPr>
                  <a:xfrm>
                    <a:off x="6492240"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A66039-B245-194C-8BCE-6C6866355569}"/>
                      </a:ext>
                    </a:extLst>
                  </p:cNvPr>
                  <p:cNvSpPr/>
                  <p:nvPr/>
                </p:nvSpPr>
                <p:spPr>
                  <a:xfrm>
                    <a:off x="679399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FFE1E6-8235-E847-BA71-C99DE7F3D233}"/>
                      </a:ext>
                    </a:extLst>
                  </p:cNvPr>
                  <p:cNvSpPr/>
                  <p:nvPr/>
                </p:nvSpPr>
                <p:spPr>
                  <a:xfrm>
                    <a:off x="709574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441DF8C-B649-2B4F-92AF-0B5597FA0525}"/>
                      </a:ext>
                    </a:extLst>
                  </p:cNvPr>
                  <p:cNvSpPr/>
                  <p:nvPr/>
                </p:nvSpPr>
                <p:spPr>
                  <a:xfrm>
                    <a:off x="7397496"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DEFE861-A845-8B4B-8550-982DD58A3E35}"/>
                      </a:ext>
                    </a:extLst>
                  </p:cNvPr>
                  <p:cNvSpPr/>
                  <p:nvPr/>
                </p:nvSpPr>
                <p:spPr>
                  <a:xfrm>
                    <a:off x="7699248" y="218541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BFDB3B2-7E9D-954C-A59C-8703A7595314}"/>
                      </a:ext>
                    </a:extLst>
                  </p:cNvPr>
                  <p:cNvSpPr/>
                  <p:nvPr/>
                </p:nvSpPr>
                <p:spPr>
                  <a:xfrm>
                    <a:off x="8001000"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3063FE-15C4-0A4E-83AB-5FFC61EC5997}"/>
                      </a:ext>
                    </a:extLst>
                  </p:cNvPr>
                  <p:cNvSpPr/>
                  <p:nvPr/>
                </p:nvSpPr>
                <p:spPr>
                  <a:xfrm>
                    <a:off x="8302752"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F4B90EE-3E49-DF47-869E-6AEEF5D2CF21}"/>
                      </a:ext>
                    </a:extLst>
                  </p:cNvPr>
                  <p:cNvSpPr/>
                  <p:nvPr/>
                </p:nvSpPr>
                <p:spPr>
                  <a:xfrm>
                    <a:off x="8604504" y="218236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5BE639-C5D6-3C47-88A0-C6CF42726CBF}"/>
                      </a:ext>
                    </a:extLst>
                  </p:cNvPr>
                  <p:cNvSpPr/>
                  <p:nvPr/>
                </p:nvSpPr>
                <p:spPr>
                  <a:xfrm>
                    <a:off x="6492240"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C767652-29B6-D046-941A-10000E67B5CC}"/>
                      </a:ext>
                    </a:extLst>
                  </p:cNvPr>
                  <p:cNvSpPr/>
                  <p:nvPr/>
                </p:nvSpPr>
                <p:spPr>
                  <a:xfrm>
                    <a:off x="679399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267403C-E6FD-C748-BD69-F500F18BDDC0}"/>
                      </a:ext>
                    </a:extLst>
                  </p:cNvPr>
                  <p:cNvSpPr/>
                  <p:nvPr/>
                </p:nvSpPr>
                <p:spPr>
                  <a:xfrm>
                    <a:off x="709574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E93EBFC-8009-DA4F-AEBA-4EAB8033AEF0}"/>
                      </a:ext>
                    </a:extLst>
                  </p:cNvPr>
                  <p:cNvSpPr/>
                  <p:nvPr/>
                </p:nvSpPr>
                <p:spPr>
                  <a:xfrm>
                    <a:off x="7397496"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EB751F-DB5F-1645-92AF-EA81B76DCB21}"/>
                      </a:ext>
                    </a:extLst>
                  </p:cNvPr>
                  <p:cNvSpPr/>
                  <p:nvPr/>
                </p:nvSpPr>
                <p:spPr>
                  <a:xfrm>
                    <a:off x="7699248" y="2319528"/>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ADB72E-FBB5-EC4E-ADCF-DA39D88C8A51}"/>
                      </a:ext>
                    </a:extLst>
                  </p:cNvPr>
                  <p:cNvSpPr/>
                  <p:nvPr/>
                </p:nvSpPr>
                <p:spPr>
                  <a:xfrm>
                    <a:off x="8001000"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55A44C-F1C0-A748-A472-BCCCA7680F06}"/>
                      </a:ext>
                    </a:extLst>
                  </p:cNvPr>
                  <p:cNvSpPr/>
                  <p:nvPr/>
                </p:nvSpPr>
                <p:spPr>
                  <a:xfrm>
                    <a:off x="8302752"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0388DA6-799A-F945-8DDB-B0816680CBF4}"/>
                      </a:ext>
                    </a:extLst>
                  </p:cNvPr>
                  <p:cNvSpPr/>
                  <p:nvPr/>
                </p:nvSpPr>
                <p:spPr>
                  <a:xfrm>
                    <a:off x="8604504" y="2316480"/>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BD14807-4740-F743-9926-F358FBEE5737}"/>
                      </a:ext>
                    </a:extLst>
                  </p:cNvPr>
                  <p:cNvSpPr/>
                  <p:nvPr/>
                </p:nvSpPr>
                <p:spPr>
                  <a:xfrm>
                    <a:off x="6492240"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FCF5B79-B6CE-3640-844E-EE9799F0DD66}"/>
                      </a:ext>
                    </a:extLst>
                  </p:cNvPr>
                  <p:cNvSpPr/>
                  <p:nvPr/>
                </p:nvSpPr>
                <p:spPr>
                  <a:xfrm>
                    <a:off x="679399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B523318-BAAC-554F-9B3E-4C38879A4422}"/>
                      </a:ext>
                    </a:extLst>
                  </p:cNvPr>
                  <p:cNvSpPr/>
                  <p:nvPr/>
                </p:nvSpPr>
                <p:spPr>
                  <a:xfrm>
                    <a:off x="709574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3B6DFF2-96B5-5542-A74F-051A31779468}"/>
                      </a:ext>
                    </a:extLst>
                  </p:cNvPr>
                  <p:cNvSpPr/>
                  <p:nvPr/>
                </p:nvSpPr>
                <p:spPr>
                  <a:xfrm>
                    <a:off x="7397496"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EB115B-1705-574E-8F9F-48E6D0C15346}"/>
                      </a:ext>
                    </a:extLst>
                  </p:cNvPr>
                  <p:cNvSpPr/>
                  <p:nvPr/>
                </p:nvSpPr>
                <p:spPr>
                  <a:xfrm>
                    <a:off x="7699248" y="2447544"/>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CFAA0D-6F36-FA42-82E6-A59F0D15229E}"/>
                      </a:ext>
                    </a:extLst>
                  </p:cNvPr>
                  <p:cNvSpPr/>
                  <p:nvPr/>
                </p:nvSpPr>
                <p:spPr>
                  <a:xfrm>
                    <a:off x="8001000"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35AC769-C945-0240-8E01-E2AB71DCBDF2}"/>
                      </a:ext>
                    </a:extLst>
                  </p:cNvPr>
                  <p:cNvSpPr/>
                  <p:nvPr/>
                </p:nvSpPr>
                <p:spPr>
                  <a:xfrm>
                    <a:off x="8302752"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19D305-FA70-2A41-A101-1D6BDF3B330B}"/>
                      </a:ext>
                    </a:extLst>
                  </p:cNvPr>
                  <p:cNvSpPr/>
                  <p:nvPr/>
                </p:nvSpPr>
                <p:spPr>
                  <a:xfrm>
                    <a:off x="8604504" y="2444496"/>
                    <a:ext cx="301752" cy="128016"/>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9DB8157-FBB4-E84E-95F3-B18D4141AC72}"/>
                    </a:ext>
                  </a:extLst>
                </p:cNvPr>
                <p:cNvSpPr txBox="1"/>
                <p:nvPr/>
              </p:nvSpPr>
              <p:spPr>
                <a:xfrm>
                  <a:off x="3108960" y="2350008"/>
                  <a:ext cx="1514774" cy="369332"/>
                </a:xfrm>
                <a:prstGeom prst="rect">
                  <a:avLst/>
                </a:prstGeom>
                <a:noFill/>
              </p:spPr>
              <p:txBody>
                <a:bodyPr wrap="none" rtlCol="0">
                  <a:spAutoFit/>
                </a:bodyPr>
                <a:lstStyle/>
                <a:p>
                  <a:r>
                    <a:rPr lang="en-US" dirty="0"/>
                    <a:t>Data Registers</a:t>
                  </a:r>
                </a:p>
              </p:txBody>
            </p:sp>
          </p:grpSp>
          <p:grpSp>
            <p:nvGrpSpPr>
              <p:cNvPr id="16" name="Group 15">
                <a:extLst>
                  <a:ext uri="{FF2B5EF4-FFF2-40B4-BE49-F238E27FC236}">
                    <a16:creationId xmlns:a16="http://schemas.microsoft.com/office/drawing/2014/main" id="{86082D4F-5C73-A54F-9FFE-833763C5D06A}"/>
                  </a:ext>
                </a:extLst>
              </p:cNvPr>
              <p:cNvGrpSpPr/>
              <p:nvPr/>
            </p:nvGrpSpPr>
            <p:grpSpPr>
              <a:xfrm>
                <a:off x="3358860" y="2803408"/>
                <a:ext cx="1725152" cy="369332"/>
                <a:chOff x="3308263" y="2929485"/>
                <a:chExt cx="1725152" cy="369332"/>
              </a:xfrm>
            </p:grpSpPr>
            <p:grpSp>
              <p:nvGrpSpPr>
                <p:cNvPr id="20" name="Group 19">
                  <a:extLst>
                    <a:ext uri="{FF2B5EF4-FFF2-40B4-BE49-F238E27FC236}">
                      <a16:creationId xmlns:a16="http://schemas.microsoft.com/office/drawing/2014/main" id="{E2541CB9-E18D-2D42-A707-EAB2031DE3A6}"/>
                    </a:ext>
                  </a:extLst>
                </p:cNvPr>
                <p:cNvGrpSpPr/>
                <p:nvPr/>
              </p:nvGrpSpPr>
              <p:grpSpPr>
                <a:xfrm>
                  <a:off x="3386906" y="2956972"/>
                  <a:ext cx="1567866" cy="289502"/>
                  <a:chOff x="6367600" y="2593778"/>
                  <a:chExt cx="721760" cy="180440"/>
                </a:xfrm>
              </p:grpSpPr>
              <p:sp>
                <p:nvSpPr>
                  <p:cNvPr id="22" name="Rounded Rectangle 21">
                    <a:extLst>
                      <a:ext uri="{FF2B5EF4-FFF2-40B4-BE49-F238E27FC236}">
                        <a16:creationId xmlns:a16="http://schemas.microsoft.com/office/drawing/2014/main" id="{611F05A5-D824-B744-BCC7-465F0657CE13}"/>
                      </a:ext>
                    </a:extLst>
                  </p:cNvPr>
                  <p:cNvSpPr/>
                  <p:nvPr/>
                </p:nvSpPr>
                <p:spPr>
                  <a:xfrm>
                    <a:off x="636760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04986BF-3E04-5B4B-A5BD-239FFF918E0C}"/>
                      </a:ext>
                    </a:extLst>
                  </p:cNvPr>
                  <p:cNvSpPr/>
                  <p:nvPr/>
                </p:nvSpPr>
                <p:spPr>
                  <a:xfrm>
                    <a:off x="654804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E190AD53-6685-BA41-8E14-EE92243B0F54}"/>
                      </a:ext>
                    </a:extLst>
                  </p:cNvPr>
                  <p:cNvSpPr/>
                  <p:nvPr/>
                </p:nvSpPr>
                <p:spPr>
                  <a:xfrm>
                    <a:off x="672848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DF958DA-D7EE-5048-8056-E47E5461A557}"/>
                      </a:ext>
                    </a:extLst>
                  </p:cNvPr>
                  <p:cNvSpPr/>
                  <p:nvPr/>
                </p:nvSpPr>
                <p:spPr>
                  <a:xfrm>
                    <a:off x="6908920" y="2593778"/>
                    <a:ext cx="180440" cy="18044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9A4C535-B7CD-6747-A0C3-3919CAE1A6E1}"/>
                    </a:ext>
                  </a:extLst>
                </p:cNvPr>
                <p:cNvSpPr txBox="1"/>
                <p:nvPr/>
              </p:nvSpPr>
              <p:spPr>
                <a:xfrm>
                  <a:off x="3308263" y="2929485"/>
                  <a:ext cx="1725152" cy="369332"/>
                </a:xfrm>
                <a:prstGeom prst="rect">
                  <a:avLst/>
                </a:prstGeom>
                <a:noFill/>
              </p:spPr>
              <p:txBody>
                <a:bodyPr wrap="none" rtlCol="0">
                  <a:spAutoFit/>
                </a:bodyPr>
                <a:lstStyle/>
                <a:p>
                  <a:r>
                    <a:rPr lang="en-US" dirty="0"/>
                    <a:t>Condition Codes</a:t>
                  </a:r>
                </a:p>
              </p:txBody>
            </p:sp>
          </p:grpSp>
          <p:sp>
            <p:nvSpPr>
              <p:cNvPr id="17" name="Right Arrow 16">
                <a:extLst>
                  <a:ext uri="{FF2B5EF4-FFF2-40B4-BE49-F238E27FC236}">
                    <a16:creationId xmlns:a16="http://schemas.microsoft.com/office/drawing/2014/main" id="{B8494E52-DD35-7A40-835A-0E229300E1E4}"/>
                  </a:ext>
                </a:extLst>
              </p:cNvPr>
              <p:cNvSpPr/>
              <p:nvPr/>
            </p:nvSpPr>
            <p:spPr>
              <a:xfrm>
                <a:off x="3358860" y="3678024"/>
                <a:ext cx="1694122" cy="530236"/>
              </a:xfrm>
              <a:prstGeom prst="rightArrow">
                <a:avLst>
                  <a:gd name="adj1" fmla="val 50000"/>
                  <a:gd name="adj2" fmla="val 754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Stack Pointer</a:t>
                </a:r>
              </a:p>
            </p:txBody>
          </p:sp>
          <p:sp>
            <p:nvSpPr>
              <p:cNvPr id="18" name="Right Arrow 17">
                <a:extLst>
                  <a:ext uri="{FF2B5EF4-FFF2-40B4-BE49-F238E27FC236}">
                    <a16:creationId xmlns:a16="http://schemas.microsoft.com/office/drawing/2014/main" id="{D0BADF5D-4AAF-FA40-8D1E-F72D0E3CD7FB}"/>
                  </a:ext>
                </a:extLst>
              </p:cNvPr>
              <p:cNvSpPr/>
              <p:nvPr/>
            </p:nvSpPr>
            <p:spPr>
              <a:xfrm>
                <a:off x="3020778" y="3192899"/>
                <a:ext cx="1694123" cy="530236"/>
              </a:xfrm>
              <a:prstGeom prst="rightArrow">
                <a:avLst>
                  <a:gd name="adj1" fmla="val 50000"/>
                  <a:gd name="adj2" fmla="val 754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Program Counter</a:t>
                </a:r>
              </a:p>
            </p:txBody>
          </p:sp>
          <p:sp>
            <p:nvSpPr>
              <p:cNvPr id="19" name="Rounded Rectangle 18">
                <a:extLst>
                  <a:ext uri="{FF2B5EF4-FFF2-40B4-BE49-F238E27FC236}">
                    <a16:creationId xmlns:a16="http://schemas.microsoft.com/office/drawing/2014/main" id="{1771109D-C32E-6A40-87F9-5FC2AFD8C787}"/>
                  </a:ext>
                </a:extLst>
              </p:cNvPr>
              <p:cNvSpPr/>
              <p:nvPr/>
            </p:nvSpPr>
            <p:spPr>
              <a:xfrm>
                <a:off x="3296401" y="4239822"/>
                <a:ext cx="1077433" cy="760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Context</a:t>
                </a:r>
              </a:p>
            </p:txBody>
          </p:sp>
        </p:grpSp>
        <p:sp>
          <p:nvSpPr>
            <p:cNvPr id="12" name="TextBox 11">
              <a:extLst>
                <a:ext uri="{FF2B5EF4-FFF2-40B4-BE49-F238E27FC236}">
                  <a16:creationId xmlns:a16="http://schemas.microsoft.com/office/drawing/2014/main" id="{E81196D3-F9C8-BB4A-B4A0-B67D70238D33}"/>
                </a:ext>
              </a:extLst>
            </p:cNvPr>
            <p:cNvSpPr txBox="1"/>
            <p:nvPr/>
          </p:nvSpPr>
          <p:spPr>
            <a:xfrm>
              <a:off x="562992" y="2175645"/>
              <a:ext cx="1675587" cy="369332"/>
            </a:xfrm>
            <a:prstGeom prst="rect">
              <a:avLst/>
            </a:prstGeom>
            <a:noFill/>
          </p:spPr>
          <p:txBody>
            <a:bodyPr wrap="none" rtlCol="0">
              <a:spAutoFit/>
            </a:bodyPr>
            <a:lstStyle/>
            <a:p>
              <a:pPr algn="ctr"/>
              <a:r>
                <a:rPr lang="en-US" dirty="0"/>
                <a:t>Process Context</a:t>
              </a:r>
            </a:p>
          </p:txBody>
        </p:sp>
        <p:sp>
          <p:nvSpPr>
            <p:cNvPr id="13" name="TextBox 12">
              <a:extLst>
                <a:ext uri="{FF2B5EF4-FFF2-40B4-BE49-F238E27FC236}">
                  <a16:creationId xmlns:a16="http://schemas.microsoft.com/office/drawing/2014/main" id="{D51EB13D-5BA1-1347-955D-019F8F4A356C}"/>
                </a:ext>
              </a:extLst>
            </p:cNvPr>
            <p:cNvSpPr txBox="1"/>
            <p:nvPr/>
          </p:nvSpPr>
          <p:spPr>
            <a:xfrm>
              <a:off x="2980048" y="2190310"/>
              <a:ext cx="1593257" cy="369332"/>
            </a:xfrm>
            <a:prstGeom prst="rect">
              <a:avLst/>
            </a:prstGeom>
            <a:noFill/>
          </p:spPr>
          <p:txBody>
            <a:bodyPr wrap="none" rtlCol="0">
              <a:spAutoFit/>
            </a:bodyPr>
            <a:lstStyle/>
            <a:p>
              <a:pPr algn="ctr"/>
              <a:r>
                <a:rPr lang="en-US" dirty="0"/>
                <a:t>Memory Space</a:t>
              </a:r>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Processes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Instance of a running program</a:t>
            </a:r>
          </a:p>
          <a:p>
            <a:pPr lvl="1"/>
            <a:r>
              <a:rPr lang="en-US" dirty="0"/>
              <a:t>Not the program itself</a:t>
            </a:r>
          </a:p>
          <a:p>
            <a:pPr lvl="1"/>
            <a:r>
              <a:rPr lang="en-US" dirty="0"/>
              <a:t>Instance of program, resident in memory,</a:t>
            </a:r>
            <a:br>
              <a:rPr lang="en-US" dirty="0"/>
            </a:br>
            <a:r>
              <a:rPr lang="en-US" dirty="0"/>
              <a:t>executing (or waiting to execute)</a:t>
            </a:r>
          </a:p>
          <a:p>
            <a:r>
              <a:rPr lang="en-US" dirty="0"/>
              <a:t>Logical flow of control</a:t>
            </a:r>
          </a:p>
          <a:p>
            <a:pPr lvl="1"/>
            <a:r>
              <a:rPr lang="en-US" dirty="0"/>
              <a:t>Appears to have exclusive use of processor</a:t>
            </a:r>
          </a:p>
          <a:p>
            <a:pPr lvl="1"/>
            <a:r>
              <a:rPr lang="en-US" dirty="0"/>
              <a:t>Kernel uses </a:t>
            </a:r>
            <a:r>
              <a:rPr lang="en-US" i="1" dirty="0"/>
              <a:t>context switching</a:t>
            </a:r>
            <a:r>
              <a:rPr lang="en-US" dirty="0"/>
              <a:t> to provide this illusion</a:t>
            </a:r>
          </a:p>
          <a:p>
            <a:r>
              <a:rPr lang="en-US" dirty="0"/>
              <a:t>Private address space</a:t>
            </a:r>
          </a:p>
          <a:p>
            <a:pPr lvl="1"/>
            <a:r>
              <a:rPr lang="en-US" dirty="0"/>
              <a:t>Appears to have exclusive use of main memory</a:t>
            </a:r>
          </a:p>
          <a:p>
            <a:pPr lvl="1"/>
            <a:r>
              <a:rPr lang="en-US" dirty="0"/>
              <a:t>Kernel uses </a:t>
            </a:r>
            <a:r>
              <a:rPr lang="en-US" i="1" dirty="0"/>
              <a:t>virtual memory</a:t>
            </a:r>
            <a:r>
              <a:rPr lang="en-US" dirty="0"/>
              <a:t> to provide this illusion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03F11A9F-E7F2-2B46-9CEC-BDF3CD5E3C18}"/>
              </a:ext>
            </a:extLst>
          </p:cNvPr>
          <p:cNvSpPr/>
          <p:nvPr/>
        </p:nvSpPr>
        <p:spPr>
          <a:xfrm>
            <a:off x="8153400" y="3543300"/>
            <a:ext cx="3556000" cy="1955800"/>
          </a:xfrm>
          <a:prstGeom prst="wedgeRoundRectCallout">
            <a:avLst>
              <a:gd name="adj1" fmla="val -13717"/>
              <a:gd name="adj2" fmla="val 17808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NOT ALWAYS ILLUSIONS</a:t>
            </a:r>
          </a:p>
          <a:p>
            <a:pPr algn="ctr"/>
            <a:r>
              <a:rPr lang="en-US" sz="2000" dirty="0">
                <a:solidFill>
                  <a:srgbClr val="002060"/>
                </a:solidFill>
              </a:rPr>
              <a:t>Sometimes processes really </a:t>
            </a:r>
            <a:r>
              <a:rPr lang="en-US" sz="2000" i="1" dirty="0">
                <a:solidFill>
                  <a:srgbClr val="002060"/>
                </a:solidFill>
              </a:rPr>
              <a:t>do</a:t>
            </a:r>
            <a:r>
              <a:rPr lang="en-US" sz="2000" dirty="0">
                <a:solidFill>
                  <a:srgbClr val="002060"/>
                </a:solidFill>
              </a:rPr>
              <a:t> have (almost) exclusive use of processor and memory</a:t>
            </a:r>
            <a:endParaRPr lang="en-US" dirty="0">
              <a:solidFill>
                <a:srgbClr val="002060"/>
              </a:solidFill>
            </a:endParaRPr>
          </a:p>
        </p:txBody>
      </p:sp>
    </p:spTree>
    <p:extLst>
      <p:ext uri="{BB962C8B-B14F-4D97-AF65-F5344CB8AC3E}">
        <p14:creationId xmlns:p14="http://schemas.microsoft.com/office/powerpoint/2010/main" val="27274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BB143-20A6-1A45-BE80-546F157FC8CC}"/>
              </a:ext>
            </a:extLst>
          </p:cNvPr>
          <p:cNvSpPr>
            <a:spLocks noGrp="1"/>
          </p:cNvSpPr>
          <p:nvPr>
            <p:ph type="title"/>
          </p:nvPr>
        </p:nvSpPr>
        <p:spPr/>
        <p:txBody>
          <a:bodyPr/>
          <a:lstStyle/>
          <a:p>
            <a:r>
              <a:rPr lang="en-US" dirty="0"/>
              <a:t>Illusion of exclusive use of CPU &amp;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5" name="Picture 4">
            <a:extLst>
              <a:ext uri="{FF2B5EF4-FFF2-40B4-BE49-F238E27FC236}">
                <a16:creationId xmlns:a16="http://schemas.microsoft.com/office/drawing/2014/main" id="{2F91693D-005E-7940-BF72-F865F62DF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17" y="1564317"/>
            <a:ext cx="4085097" cy="2285608"/>
          </a:xfrm>
          <a:prstGeom prst="rect">
            <a:avLst/>
          </a:prstGeom>
        </p:spPr>
      </p:pic>
      <p:pic>
        <p:nvPicPr>
          <p:cNvPr id="9" name="Picture 8">
            <a:extLst>
              <a:ext uri="{FF2B5EF4-FFF2-40B4-BE49-F238E27FC236}">
                <a16:creationId xmlns:a16="http://schemas.microsoft.com/office/drawing/2014/main" id="{63BF3084-4DDC-2440-BE80-D17060B3DE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400" y="1747076"/>
            <a:ext cx="4065660" cy="2285608"/>
          </a:xfrm>
          <a:prstGeom prst="rect">
            <a:avLst/>
          </a:prstGeom>
        </p:spPr>
      </p:pic>
      <p:pic>
        <p:nvPicPr>
          <p:cNvPr id="10" name="Picture 9">
            <a:extLst>
              <a:ext uri="{FF2B5EF4-FFF2-40B4-BE49-F238E27FC236}">
                <a16:creationId xmlns:a16="http://schemas.microsoft.com/office/drawing/2014/main" id="{799489CF-175E-B34C-9841-2BDE54E126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531" y="1963553"/>
            <a:ext cx="4068980" cy="2285608"/>
          </a:xfrm>
          <a:prstGeom prst="rect">
            <a:avLst/>
          </a:prstGeom>
        </p:spPr>
      </p:pic>
      <p:pic>
        <p:nvPicPr>
          <p:cNvPr id="11" name="Picture 10">
            <a:extLst>
              <a:ext uri="{FF2B5EF4-FFF2-40B4-BE49-F238E27FC236}">
                <a16:creationId xmlns:a16="http://schemas.microsoft.com/office/drawing/2014/main" id="{942B7132-96B4-1845-B053-C669BBF561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4540" y="3912606"/>
            <a:ext cx="4062021" cy="2293896"/>
          </a:xfrm>
          <a:prstGeom prst="rect">
            <a:avLst/>
          </a:prstGeom>
        </p:spPr>
      </p:pic>
      <p:pic>
        <p:nvPicPr>
          <p:cNvPr id="12" name="Picture 11">
            <a:extLst>
              <a:ext uri="{FF2B5EF4-FFF2-40B4-BE49-F238E27FC236}">
                <a16:creationId xmlns:a16="http://schemas.microsoft.com/office/drawing/2014/main" id="{5014B38F-58AB-5145-9FDF-5DBE4AAF3E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22660" y="4155808"/>
            <a:ext cx="4114800" cy="2293896"/>
          </a:xfrm>
          <a:prstGeom prst="rect">
            <a:avLst/>
          </a:prstGeom>
        </p:spPr>
      </p:pic>
    </p:spTree>
    <p:extLst>
      <p:ext uri="{BB962C8B-B14F-4D97-AF65-F5344CB8AC3E}">
        <p14:creationId xmlns:p14="http://schemas.microsoft.com/office/powerpoint/2010/main" val="8981314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Multiprocessing Example</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lstStyle/>
          <a:p>
            <a:r>
              <a:rPr lang="en-US" dirty="0"/>
              <a:t>393 processes,</a:t>
            </a:r>
            <a:br>
              <a:rPr lang="en-US" dirty="0"/>
            </a:br>
            <a:r>
              <a:rPr lang="en-US" dirty="0"/>
              <a:t>2 of which are active</a:t>
            </a:r>
          </a:p>
          <a:p>
            <a:endParaRPr lang="en-US" dirty="0"/>
          </a:p>
          <a:p>
            <a:r>
              <a:rPr lang="en-US" dirty="0"/>
              <a:t>Identified by</a:t>
            </a:r>
            <a:br>
              <a:rPr lang="en-US" dirty="0"/>
            </a:br>
            <a:r>
              <a:rPr lang="en-US" dirty="0"/>
              <a:t>Process ID (PID)</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125</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AAF9C3CE-2579-CB40-A6D1-57610295DE28}"/>
              </a:ext>
            </a:extLst>
          </p:cNvPr>
          <p:cNvPicPr>
            <a:picLocks noChangeAspect="1"/>
          </p:cNvPicPr>
          <p:nvPr/>
        </p:nvPicPr>
        <p:blipFill>
          <a:blip r:embed="rId2"/>
          <a:stretch>
            <a:fillRect/>
          </a:stretch>
        </p:blipFill>
        <p:spPr>
          <a:xfrm>
            <a:off x="4584700" y="1870075"/>
            <a:ext cx="7289800" cy="4521200"/>
          </a:xfrm>
          <a:prstGeom prst="rect">
            <a:avLst/>
          </a:prstGeom>
        </p:spPr>
      </p:pic>
      <p:sp>
        <p:nvSpPr>
          <p:cNvPr id="5" name="Oval 4">
            <a:extLst>
              <a:ext uri="{FF2B5EF4-FFF2-40B4-BE49-F238E27FC236}">
                <a16:creationId xmlns:a16="http://schemas.microsoft.com/office/drawing/2014/main" id="{6E786B2D-7A60-1540-9B74-BB16DCD8725E}"/>
              </a:ext>
            </a:extLst>
          </p:cNvPr>
          <p:cNvSpPr/>
          <p:nvPr/>
        </p:nvSpPr>
        <p:spPr>
          <a:xfrm>
            <a:off x="5473701"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4E5318-7B26-5942-8A54-60BCA618160B}"/>
              </a:ext>
            </a:extLst>
          </p:cNvPr>
          <p:cNvSpPr/>
          <p:nvPr/>
        </p:nvSpPr>
        <p:spPr>
          <a:xfrm>
            <a:off x="6514404" y="1999641"/>
            <a:ext cx="1040703" cy="45093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53FAA1-9AC3-744B-BD14-5E7492385CFB}"/>
              </a:ext>
            </a:extLst>
          </p:cNvPr>
          <p:cNvSpPr/>
          <p:nvPr/>
        </p:nvSpPr>
        <p:spPr>
          <a:xfrm>
            <a:off x="4279900" y="3662526"/>
            <a:ext cx="1193801" cy="28652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3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Illusion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Many processes run simultaneously,</a:t>
            </a:r>
            <a:br>
              <a:rPr lang="en-US" dirty="0"/>
            </a:br>
            <a:r>
              <a:rPr lang="en-US" dirty="0"/>
              <a:t>each apparently with its own processor</a:t>
            </a:r>
          </a:p>
          <a:p>
            <a:pPr lvl="1"/>
            <a:r>
              <a:rPr lang="en-US" dirty="0"/>
              <a:t>Email client, chat client, terminal windows, web browsers…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4" name="Group 103">
            <a:extLst>
              <a:ext uri="{FF2B5EF4-FFF2-40B4-BE49-F238E27FC236}">
                <a16:creationId xmlns:a16="http://schemas.microsoft.com/office/drawing/2014/main" id="{10FEC605-55EC-624A-9710-1865648EFF1F}"/>
              </a:ext>
            </a:extLst>
          </p:cNvPr>
          <p:cNvGrpSpPr/>
          <p:nvPr/>
        </p:nvGrpSpPr>
        <p:grpSpPr>
          <a:xfrm>
            <a:off x="1804263" y="3429000"/>
            <a:ext cx="1180238" cy="1548945"/>
            <a:chOff x="1804263" y="3429000"/>
            <a:chExt cx="1180238" cy="1548945"/>
          </a:xfrm>
        </p:grpSpPr>
        <p:pic>
          <p:nvPicPr>
            <p:cNvPr id="64" name="Picture 63">
              <a:extLst>
                <a:ext uri="{FF2B5EF4-FFF2-40B4-BE49-F238E27FC236}">
                  <a16:creationId xmlns:a16="http://schemas.microsoft.com/office/drawing/2014/main" id="{16E8BB25-095B-2E4B-9D1B-01823BC9BBD7}"/>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1804263" y="3429000"/>
              <a:ext cx="1180238" cy="1229342"/>
            </a:xfrm>
            <a:prstGeom prst="rect">
              <a:avLst/>
            </a:prstGeom>
          </p:spPr>
        </p:pic>
        <p:grpSp>
          <p:nvGrpSpPr>
            <p:cNvPr id="5" name="Group 4">
              <a:extLst>
                <a:ext uri="{FF2B5EF4-FFF2-40B4-BE49-F238E27FC236}">
                  <a16:creationId xmlns:a16="http://schemas.microsoft.com/office/drawing/2014/main" id="{7E5B3E06-72AB-3D4D-B9B5-74959FC2FD1B}"/>
                </a:ext>
              </a:extLst>
            </p:cNvPr>
            <p:cNvGrpSpPr/>
            <p:nvPr/>
          </p:nvGrpSpPr>
          <p:grpSpPr>
            <a:xfrm>
              <a:off x="1935152" y="3605631"/>
              <a:ext cx="918459" cy="725089"/>
              <a:chOff x="1935152" y="3605631"/>
              <a:chExt cx="918459" cy="725089"/>
            </a:xfrm>
          </p:grpSpPr>
          <p:pic>
            <p:nvPicPr>
              <p:cNvPr id="65" name="Picture 64">
                <a:extLst>
                  <a:ext uri="{FF2B5EF4-FFF2-40B4-BE49-F238E27FC236}">
                    <a16:creationId xmlns:a16="http://schemas.microsoft.com/office/drawing/2014/main" id="{54C6F553-E062-5C4B-952B-DCAB902836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66" name="Picture 65">
                <a:extLst>
                  <a:ext uri="{FF2B5EF4-FFF2-40B4-BE49-F238E27FC236}">
                    <a16:creationId xmlns:a16="http://schemas.microsoft.com/office/drawing/2014/main" id="{6B8C528E-4851-D84D-A60E-0934693E5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67" name="TextBox 66">
              <a:extLst>
                <a:ext uri="{FF2B5EF4-FFF2-40B4-BE49-F238E27FC236}">
                  <a16:creationId xmlns:a16="http://schemas.microsoft.com/office/drawing/2014/main" id="{38B5CCD4-20BB-2C4D-B978-94EDC627A6E9}"/>
                </a:ext>
              </a:extLst>
            </p:cNvPr>
            <p:cNvSpPr txBox="1"/>
            <p:nvPr/>
          </p:nvSpPr>
          <p:spPr>
            <a:xfrm>
              <a:off x="210728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3" name="Group 102">
            <a:extLst>
              <a:ext uri="{FF2B5EF4-FFF2-40B4-BE49-F238E27FC236}">
                <a16:creationId xmlns:a16="http://schemas.microsoft.com/office/drawing/2014/main" id="{46D4087F-C987-234B-8ED9-0FE23F7AE864}"/>
              </a:ext>
            </a:extLst>
          </p:cNvPr>
          <p:cNvGrpSpPr/>
          <p:nvPr/>
        </p:nvGrpSpPr>
        <p:grpSpPr>
          <a:xfrm>
            <a:off x="3156633" y="3429000"/>
            <a:ext cx="1180238" cy="1548945"/>
            <a:chOff x="3156633" y="3429000"/>
            <a:chExt cx="1180238" cy="1548945"/>
          </a:xfrm>
        </p:grpSpPr>
        <p:pic>
          <p:nvPicPr>
            <p:cNvPr id="70" name="Picture 69">
              <a:extLst>
                <a:ext uri="{FF2B5EF4-FFF2-40B4-BE49-F238E27FC236}">
                  <a16:creationId xmlns:a16="http://schemas.microsoft.com/office/drawing/2014/main" id="{140E17C9-11EA-054B-A425-97FABCCDACCE}"/>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156633" y="3429000"/>
              <a:ext cx="1180238" cy="1229342"/>
            </a:xfrm>
            <a:prstGeom prst="rect">
              <a:avLst/>
            </a:prstGeom>
          </p:spPr>
        </p:pic>
        <p:grpSp>
          <p:nvGrpSpPr>
            <p:cNvPr id="71" name="Group 70">
              <a:extLst>
                <a:ext uri="{FF2B5EF4-FFF2-40B4-BE49-F238E27FC236}">
                  <a16:creationId xmlns:a16="http://schemas.microsoft.com/office/drawing/2014/main" id="{C53763FC-DF60-FF40-9F81-1D864DA58538}"/>
                </a:ext>
              </a:extLst>
            </p:cNvPr>
            <p:cNvGrpSpPr/>
            <p:nvPr/>
          </p:nvGrpSpPr>
          <p:grpSpPr>
            <a:xfrm>
              <a:off x="3287522" y="3605631"/>
              <a:ext cx="918459" cy="725089"/>
              <a:chOff x="1935152" y="3605631"/>
              <a:chExt cx="918459" cy="725089"/>
            </a:xfrm>
          </p:grpSpPr>
          <p:pic>
            <p:nvPicPr>
              <p:cNvPr id="73" name="Picture 72">
                <a:extLst>
                  <a:ext uri="{FF2B5EF4-FFF2-40B4-BE49-F238E27FC236}">
                    <a16:creationId xmlns:a16="http://schemas.microsoft.com/office/drawing/2014/main" id="{A8A00FF8-A2C1-3B4B-80B6-846BA33842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74" name="Picture 73">
                <a:extLst>
                  <a:ext uri="{FF2B5EF4-FFF2-40B4-BE49-F238E27FC236}">
                    <a16:creationId xmlns:a16="http://schemas.microsoft.com/office/drawing/2014/main" id="{ADF137C6-F7D9-1C4E-A3E5-783FB1A11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2" name="TextBox 71">
              <a:extLst>
                <a:ext uri="{FF2B5EF4-FFF2-40B4-BE49-F238E27FC236}">
                  <a16:creationId xmlns:a16="http://schemas.microsoft.com/office/drawing/2014/main" id="{16ACE4AD-3CF4-1741-9FDF-B49E007985D4}"/>
                </a:ext>
              </a:extLst>
            </p:cNvPr>
            <p:cNvSpPr txBox="1"/>
            <p:nvPr/>
          </p:nvSpPr>
          <p:spPr>
            <a:xfrm>
              <a:off x="3459654" y="4608613"/>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2" name="Group 101">
            <a:extLst>
              <a:ext uri="{FF2B5EF4-FFF2-40B4-BE49-F238E27FC236}">
                <a16:creationId xmlns:a16="http://schemas.microsoft.com/office/drawing/2014/main" id="{EDF032A9-06A0-9949-8B0A-B4CB415CBCD6}"/>
              </a:ext>
            </a:extLst>
          </p:cNvPr>
          <p:cNvGrpSpPr/>
          <p:nvPr/>
        </p:nvGrpSpPr>
        <p:grpSpPr>
          <a:xfrm>
            <a:off x="4518514" y="3439299"/>
            <a:ext cx="1180238" cy="1548945"/>
            <a:chOff x="4518514" y="3439299"/>
            <a:chExt cx="1180238" cy="1548945"/>
          </a:xfrm>
        </p:grpSpPr>
        <p:pic>
          <p:nvPicPr>
            <p:cNvPr id="76" name="Picture 75">
              <a:extLst>
                <a:ext uri="{FF2B5EF4-FFF2-40B4-BE49-F238E27FC236}">
                  <a16:creationId xmlns:a16="http://schemas.microsoft.com/office/drawing/2014/main" id="{7528BBB5-F319-654B-96E1-0374145DDB1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4518514" y="3439299"/>
              <a:ext cx="1180238" cy="1229342"/>
            </a:xfrm>
            <a:prstGeom prst="rect">
              <a:avLst/>
            </a:prstGeom>
          </p:spPr>
        </p:pic>
        <p:grpSp>
          <p:nvGrpSpPr>
            <p:cNvPr id="77" name="Group 76">
              <a:extLst>
                <a:ext uri="{FF2B5EF4-FFF2-40B4-BE49-F238E27FC236}">
                  <a16:creationId xmlns:a16="http://schemas.microsoft.com/office/drawing/2014/main" id="{32D24B87-CEB0-D941-AB7C-C3F5BFB67216}"/>
                </a:ext>
              </a:extLst>
            </p:cNvPr>
            <p:cNvGrpSpPr/>
            <p:nvPr/>
          </p:nvGrpSpPr>
          <p:grpSpPr>
            <a:xfrm>
              <a:off x="4649403" y="3615930"/>
              <a:ext cx="918459" cy="725089"/>
              <a:chOff x="1935152" y="3605631"/>
              <a:chExt cx="918459" cy="725089"/>
            </a:xfrm>
          </p:grpSpPr>
          <p:pic>
            <p:nvPicPr>
              <p:cNvPr id="79" name="Picture 78">
                <a:extLst>
                  <a:ext uri="{FF2B5EF4-FFF2-40B4-BE49-F238E27FC236}">
                    <a16:creationId xmlns:a16="http://schemas.microsoft.com/office/drawing/2014/main" id="{7F262C92-354F-6040-AB4E-D1B5C11FA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0" name="Picture 79">
                <a:extLst>
                  <a:ext uri="{FF2B5EF4-FFF2-40B4-BE49-F238E27FC236}">
                    <a16:creationId xmlns:a16="http://schemas.microsoft.com/office/drawing/2014/main" id="{3379F907-1053-3648-BFEE-EE3A2FE72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78" name="TextBox 77">
              <a:extLst>
                <a:ext uri="{FF2B5EF4-FFF2-40B4-BE49-F238E27FC236}">
                  <a16:creationId xmlns:a16="http://schemas.microsoft.com/office/drawing/2014/main" id="{85F7DA22-1F74-3641-9D1F-EE27900DB53E}"/>
                </a:ext>
              </a:extLst>
            </p:cNvPr>
            <p:cNvSpPr txBox="1"/>
            <p:nvPr/>
          </p:nvSpPr>
          <p:spPr>
            <a:xfrm>
              <a:off x="482153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1" name="Group 100">
            <a:extLst>
              <a:ext uri="{FF2B5EF4-FFF2-40B4-BE49-F238E27FC236}">
                <a16:creationId xmlns:a16="http://schemas.microsoft.com/office/drawing/2014/main" id="{63610E8F-1D5B-3540-805C-717DD66F401E}"/>
              </a:ext>
            </a:extLst>
          </p:cNvPr>
          <p:cNvGrpSpPr/>
          <p:nvPr/>
        </p:nvGrpSpPr>
        <p:grpSpPr>
          <a:xfrm>
            <a:off x="5870884" y="3439299"/>
            <a:ext cx="1180238" cy="1548945"/>
            <a:chOff x="5870884" y="3439299"/>
            <a:chExt cx="1180238" cy="1548945"/>
          </a:xfrm>
        </p:grpSpPr>
        <p:pic>
          <p:nvPicPr>
            <p:cNvPr id="82" name="Picture 81">
              <a:extLst>
                <a:ext uri="{FF2B5EF4-FFF2-40B4-BE49-F238E27FC236}">
                  <a16:creationId xmlns:a16="http://schemas.microsoft.com/office/drawing/2014/main" id="{1BEC6FE2-F32E-CC4F-95C2-350483578B9C}"/>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5870884" y="3439299"/>
              <a:ext cx="1180238" cy="1229342"/>
            </a:xfrm>
            <a:prstGeom prst="rect">
              <a:avLst/>
            </a:prstGeom>
          </p:spPr>
        </p:pic>
        <p:grpSp>
          <p:nvGrpSpPr>
            <p:cNvPr id="83" name="Group 82">
              <a:extLst>
                <a:ext uri="{FF2B5EF4-FFF2-40B4-BE49-F238E27FC236}">
                  <a16:creationId xmlns:a16="http://schemas.microsoft.com/office/drawing/2014/main" id="{85E142D1-0844-FC40-AEBD-D87386D5F0CE}"/>
                </a:ext>
              </a:extLst>
            </p:cNvPr>
            <p:cNvGrpSpPr/>
            <p:nvPr/>
          </p:nvGrpSpPr>
          <p:grpSpPr>
            <a:xfrm>
              <a:off x="6001773" y="3615930"/>
              <a:ext cx="918459" cy="725089"/>
              <a:chOff x="1935152" y="3605631"/>
              <a:chExt cx="918459" cy="725089"/>
            </a:xfrm>
          </p:grpSpPr>
          <p:pic>
            <p:nvPicPr>
              <p:cNvPr id="85" name="Picture 84">
                <a:extLst>
                  <a:ext uri="{FF2B5EF4-FFF2-40B4-BE49-F238E27FC236}">
                    <a16:creationId xmlns:a16="http://schemas.microsoft.com/office/drawing/2014/main" id="{159D6B4A-C208-5A44-907A-322481BB08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86" name="Picture 85">
                <a:extLst>
                  <a:ext uri="{FF2B5EF4-FFF2-40B4-BE49-F238E27FC236}">
                    <a16:creationId xmlns:a16="http://schemas.microsoft.com/office/drawing/2014/main" id="{5AFB12FD-0D3A-794E-9546-8A1165A52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84" name="TextBox 83">
              <a:extLst>
                <a:ext uri="{FF2B5EF4-FFF2-40B4-BE49-F238E27FC236}">
                  <a16:creationId xmlns:a16="http://schemas.microsoft.com/office/drawing/2014/main" id="{2CB1CAA1-662E-1340-8FAE-DC5573334D06}"/>
                </a:ext>
              </a:extLst>
            </p:cNvPr>
            <p:cNvSpPr txBox="1"/>
            <p:nvPr/>
          </p:nvSpPr>
          <p:spPr>
            <a:xfrm>
              <a:off x="6173905" y="4618912"/>
              <a:ext cx="580608" cy="369332"/>
            </a:xfrm>
            <a:prstGeom prst="rect">
              <a:avLst/>
            </a:prstGeom>
            <a:noFill/>
          </p:spPr>
          <p:txBody>
            <a:bodyPr wrap="none" rtlCol="0">
              <a:spAutoFit/>
            </a:bodyPr>
            <a:lstStyle/>
            <a:p>
              <a:r>
                <a:rPr lang="en-US" b="1" dirty="0">
                  <a:solidFill>
                    <a:srgbClr val="FF0000"/>
                  </a:solidFill>
                </a:rPr>
                <a:t>CPU</a:t>
              </a:r>
            </a:p>
          </p:txBody>
        </p:sp>
      </p:grpSp>
      <p:grpSp>
        <p:nvGrpSpPr>
          <p:cNvPr id="100" name="Group 99">
            <a:extLst>
              <a:ext uri="{FF2B5EF4-FFF2-40B4-BE49-F238E27FC236}">
                <a16:creationId xmlns:a16="http://schemas.microsoft.com/office/drawing/2014/main" id="{B0C94EDB-E559-9242-A4D0-82448E7368A0}"/>
              </a:ext>
            </a:extLst>
          </p:cNvPr>
          <p:cNvGrpSpPr/>
          <p:nvPr/>
        </p:nvGrpSpPr>
        <p:grpSpPr>
          <a:xfrm>
            <a:off x="8578023" y="3458466"/>
            <a:ext cx="1180238" cy="1548945"/>
            <a:chOff x="8578023" y="3458466"/>
            <a:chExt cx="1180238" cy="1548945"/>
          </a:xfrm>
        </p:grpSpPr>
        <p:pic>
          <p:nvPicPr>
            <p:cNvPr id="94" name="Picture 93">
              <a:extLst>
                <a:ext uri="{FF2B5EF4-FFF2-40B4-BE49-F238E27FC236}">
                  <a16:creationId xmlns:a16="http://schemas.microsoft.com/office/drawing/2014/main" id="{D77EE404-0BC9-724C-B9FB-B16A22EFA910}"/>
                </a:ext>
              </a:extLst>
            </p:cNvPr>
            <p:cNvPicPr>
              <a:picLocks noChangeAspect="1"/>
            </p:cNvPicPr>
            <p:nvPr/>
          </p:nvPicPr>
          <p:blipFill>
            <a:blip r:embed="rId2"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8578023" y="3458466"/>
              <a:ext cx="1180238" cy="1229342"/>
            </a:xfrm>
            <a:prstGeom prst="rect">
              <a:avLst/>
            </a:prstGeom>
          </p:spPr>
        </p:pic>
        <p:grpSp>
          <p:nvGrpSpPr>
            <p:cNvPr id="95" name="Group 94">
              <a:extLst>
                <a:ext uri="{FF2B5EF4-FFF2-40B4-BE49-F238E27FC236}">
                  <a16:creationId xmlns:a16="http://schemas.microsoft.com/office/drawing/2014/main" id="{DB3A2162-A77F-1743-B697-66CD8B1C9431}"/>
                </a:ext>
              </a:extLst>
            </p:cNvPr>
            <p:cNvGrpSpPr/>
            <p:nvPr/>
          </p:nvGrpSpPr>
          <p:grpSpPr>
            <a:xfrm>
              <a:off x="8708912" y="3635097"/>
              <a:ext cx="918459" cy="725089"/>
              <a:chOff x="1935152" y="3605631"/>
              <a:chExt cx="918459" cy="725089"/>
            </a:xfrm>
          </p:grpSpPr>
          <p:pic>
            <p:nvPicPr>
              <p:cNvPr id="97" name="Picture 96">
                <a:extLst>
                  <a:ext uri="{FF2B5EF4-FFF2-40B4-BE49-F238E27FC236}">
                    <a16:creationId xmlns:a16="http://schemas.microsoft.com/office/drawing/2014/main" id="{3B6B7D4C-4D72-FA4A-9B15-C95CFC2120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98" name="Picture 97">
                <a:extLst>
                  <a:ext uri="{FF2B5EF4-FFF2-40B4-BE49-F238E27FC236}">
                    <a16:creationId xmlns:a16="http://schemas.microsoft.com/office/drawing/2014/main" id="{C1768EE8-C234-BA49-9DA0-4D88B13F79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96" name="TextBox 95">
              <a:extLst>
                <a:ext uri="{FF2B5EF4-FFF2-40B4-BE49-F238E27FC236}">
                  <a16:creationId xmlns:a16="http://schemas.microsoft.com/office/drawing/2014/main" id="{C3F50E32-CE45-1D47-B0B4-375A16087BD3}"/>
                </a:ext>
              </a:extLst>
            </p:cNvPr>
            <p:cNvSpPr txBox="1"/>
            <p:nvPr/>
          </p:nvSpPr>
          <p:spPr>
            <a:xfrm>
              <a:off x="8881044" y="4638079"/>
              <a:ext cx="580608" cy="369332"/>
            </a:xfrm>
            <a:prstGeom prst="rect">
              <a:avLst/>
            </a:prstGeom>
            <a:noFill/>
          </p:spPr>
          <p:txBody>
            <a:bodyPr wrap="none" rtlCol="0">
              <a:spAutoFit/>
            </a:bodyPr>
            <a:lstStyle/>
            <a:p>
              <a:r>
                <a:rPr lang="en-US" b="1" dirty="0">
                  <a:solidFill>
                    <a:srgbClr val="FF0000"/>
                  </a:solidFill>
                </a:rPr>
                <a:t>CPU</a:t>
              </a:r>
            </a:p>
          </p:txBody>
        </p:sp>
      </p:grpSp>
      <p:sp>
        <p:nvSpPr>
          <p:cNvPr id="99" name="TextBox 98">
            <a:extLst>
              <a:ext uri="{FF2B5EF4-FFF2-40B4-BE49-F238E27FC236}">
                <a16:creationId xmlns:a16="http://schemas.microsoft.com/office/drawing/2014/main" id="{ABD60D48-682F-8441-8B00-0585C23375C6}"/>
              </a:ext>
            </a:extLst>
          </p:cNvPr>
          <p:cNvSpPr txBox="1"/>
          <p:nvPr/>
        </p:nvSpPr>
        <p:spPr>
          <a:xfrm>
            <a:off x="7529415" y="3557294"/>
            <a:ext cx="609462" cy="830997"/>
          </a:xfrm>
          <a:prstGeom prst="rect">
            <a:avLst/>
          </a:prstGeom>
          <a:noFill/>
        </p:spPr>
        <p:txBody>
          <a:bodyPr wrap="none" rtlCol="0">
            <a:spAutoFit/>
          </a:bodyPr>
          <a:lstStyle/>
          <a:p>
            <a:r>
              <a:rPr lang="en-US" sz="4800" dirty="0"/>
              <a:t>…</a:t>
            </a:r>
          </a:p>
        </p:txBody>
      </p:sp>
    </p:spTree>
    <p:extLst>
      <p:ext uri="{BB962C8B-B14F-4D97-AF65-F5344CB8AC3E}">
        <p14:creationId xmlns:p14="http://schemas.microsoft.com/office/powerpoint/2010/main" val="38392708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Reality of Multiprocessing</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One processor executes many concurrent processes</a:t>
            </a:r>
          </a:p>
          <a:p>
            <a:pPr lvl="1"/>
            <a:r>
              <a:rPr lang="en-US" dirty="0"/>
              <a:t>Interleaves process executions – multitasking</a:t>
            </a:r>
          </a:p>
          <a:p>
            <a:pPr lvl="1"/>
            <a:r>
              <a:rPr lang="en-US" dirty="0"/>
              <a:t>Each has its own virtual memory address space – shares physical memory</a:t>
            </a:r>
          </a:p>
          <a:p>
            <a:pPr lvl="1"/>
            <a:r>
              <a:rPr lang="en-US" dirty="0"/>
              <a:t>Non-executing processes have context saved in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23968953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Context Switch</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Outgoing process’s registers, stack pointer, program counter, </a:t>
            </a:r>
            <a:r>
              <a:rPr lang="en-US" dirty="0" err="1"/>
              <a:t>etc</a:t>
            </a:r>
            <a:r>
              <a:rPr lang="en-US" dirty="0"/>
              <a:t> saved to memory</a:t>
            </a:r>
          </a:p>
          <a:p>
            <a:r>
              <a:rPr lang="en-US" dirty="0"/>
              <a:t>New process selected for execution</a:t>
            </a:r>
          </a:p>
          <a:p>
            <a:r>
              <a:rPr lang="en-US" dirty="0"/>
              <a:t>Incoming process’s registers &amp; stack pointer restored from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165849" y="6149510"/>
              <a:ext cx="580608" cy="369332"/>
            </a:xfrm>
            <a:prstGeom prst="rect">
              <a:avLst/>
            </a:prstGeom>
            <a:noFill/>
          </p:spPr>
          <p:txBody>
            <a:bodyPr wrap="none" rtlCol="0">
              <a:spAutoFit/>
            </a:bodyPr>
            <a:lstStyle/>
            <a:p>
              <a:r>
                <a:rPr lang="en-US" b="1" dirty="0">
                  <a:solidFill>
                    <a:srgbClr val="FF0000"/>
                  </a:solidFill>
                </a:rPr>
                <a:t>CPU</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4" name="TextBox 33">
            <a:extLst>
              <a:ext uri="{FF2B5EF4-FFF2-40B4-BE49-F238E27FC236}">
                <a16:creationId xmlns:a16="http://schemas.microsoft.com/office/drawing/2014/main" id="{6DCDDAC3-A212-1542-B4B9-89ECE63E9ECE}"/>
              </a:ext>
            </a:extLst>
          </p:cNvPr>
          <p:cNvSpPr txBox="1"/>
          <p:nvPr/>
        </p:nvSpPr>
        <p:spPr>
          <a:xfrm>
            <a:off x="8615776" y="4813664"/>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7" name="TextBox 36">
            <a:extLst>
              <a:ext uri="{FF2B5EF4-FFF2-40B4-BE49-F238E27FC236}">
                <a16:creationId xmlns:a16="http://schemas.microsoft.com/office/drawing/2014/main" id="{412A0F5D-8FF8-044C-A60B-4C44942F46C6}"/>
              </a:ext>
            </a:extLst>
          </p:cNvPr>
          <p:cNvSpPr txBox="1"/>
          <p:nvPr/>
        </p:nvSpPr>
        <p:spPr>
          <a:xfrm>
            <a:off x="4074734" y="5493660"/>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121907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66667E-6 -2.22222E-6 L -1.66667E-6 -0.09236 " pathEditMode="relative" rAng="0" ptsTypes="AA">
                                      <p:cBhvr>
                                        <p:cTn id="10" dur="2000" fill="hold"/>
                                        <p:tgtEl>
                                          <p:spTgt spid="37"/>
                                        </p:tgtEl>
                                        <p:attrNameLst>
                                          <p:attrName>ppt_x</p:attrName>
                                          <p:attrName>ppt_y</p:attrName>
                                        </p:attrNameLst>
                                      </p:cBhvr>
                                      <p:rCtr x="0" y="-4630"/>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dissolve">
                                      <p:cBhvr>
                                        <p:cTn id="14" dur="500"/>
                                        <p:tgtEl>
                                          <p:spTgt spid="7">
                                            <p:txEl>
                                              <p:pRg st="1" end="1"/>
                                            </p:txEl>
                                          </p:spTgt>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5E-6 -1.85185E-6 L 0.09284 0.00324 " pathEditMode="relative" rAng="0" ptsTypes="AA">
                                      <p:cBhvr>
                                        <p:cTn id="17" dur="2000" fill="hold"/>
                                        <p:tgtEl>
                                          <p:spTgt spid="35"/>
                                        </p:tgtEl>
                                        <p:attrNameLst>
                                          <p:attrName>ppt_x</p:attrName>
                                          <p:attrName>ppt_y</p:attrName>
                                        </p:attrNameLst>
                                      </p:cBhvr>
                                      <p:rCtr x="4635" y="162"/>
                                    </p:animMotion>
                                  </p:childTnLst>
                                </p:cTn>
                              </p:par>
                              <p:par>
                                <p:cTn id="18" presetID="42" presetClass="path" presetSubtype="0" accel="50000" decel="50000" fill="hold" nodeType="withEffect">
                                  <p:stCondLst>
                                    <p:cond delay="0"/>
                                  </p:stCondLst>
                                  <p:childTnLst>
                                    <p:animMotion origin="layout" path="M -2.70833E-6 -3.33333E-6 L 0.09271 -0.00347 " pathEditMode="relative" rAng="0" ptsTypes="AA">
                                      <p:cBhvr>
                                        <p:cTn id="19" dur="2000" fill="hold"/>
                                        <p:tgtEl>
                                          <p:spTgt spid="36"/>
                                        </p:tgtEl>
                                        <p:attrNameLst>
                                          <p:attrName>ppt_x</p:attrName>
                                          <p:attrName>ppt_y</p:attrName>
                                        </p:attrNameLst>
                                      </p:cBhvr>
                                      <p:rCtr x="4635" y="-185"/>
                                    </p:animMotion>
                                  </p:childTnLst>
                                </p:cTn>
                              </p:par>
                            </p:childTnLst>
                          </p:cTn>
                        </p:par>
                        <p:par>
                          <p:cTn id="20" fill="hold">
                            <p:stCondLst>
                              <p:cond delay="5000"/>
                            </p:stCondLst>
                            <p:childTnLst>
                              <p:par>
                                <p:cTn id="21" presetID="9"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par>
                          <p:cTn id="24" fill="hold">
                            <p:stCondLst>
                              <p:cond delay="5500"/>
                            </p:stCondLst>
                            <p:childTnLst>
                              <p:par>
                                <p:cTn id="25" presetID="42" presetClass="path" presetSubtype="0" accel="50000" decel="50000" fill="hold" grpId="0" nodeType="afterEffect">
                                  <p:stCondLst>
                                    <p:cond delay="0"/>
                                  </p:stCondLst>
                                  <p:childTnLst>
                                    <p:animMotion origin="layout" path="M 6.25E-7 3.7037E-7 L 6.25E-7 0.0912 " pathEditMode="relative" rAng="0" ptsTypes="AA">
                                      <p:cBhvr>
                                        <p:cTn id="26" dur="2000" fill="hold"/>
                                        <p:tgtEl>
                                          <p:spTgt spid="32"/>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2" grpId="0" animBg="1"/>
      <p:bldP spid="37" grpId="0" animBg="1"/>
      <p:bldP spid="3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Multicore Processors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Multiple processor cores on single die</a:t>
            </a:r>
          </a:p>
          <a:p>
            <a:r>
              <a:rPr lang="en-US" dirty="0"/>
              <a:t>Share physical memory</a:t>
            </a:r>
          </a:p>
          <a:p>
            <a:r>
              <a:rPr lang="en-US" dirty="0"/>
              <a:t>Each can execute a different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129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le 3">
            <a:extLst>
              <a:ext uri="{FF2B5EF4-FFF2-40B4-BE49-F238E27FC236}">
                <a16:creationId xmlns:a16="http://schemas.microsoft.com/office/drawing/2014/main" id="{0675F754-90CA-A04C-8CC3-5CDA622C39BB}"/>
              </a:ext>
            </a:extLst>
          </p:cNvPr>
          <p:cNvSpPr/>
          <p:nvPr/>
        </p:nvSpPr>
        <p:spPr>
          <a:xfrm>
            <a:off x="2603500" y="3644900"/>
            <a:ext cx="6946900" cy="170287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2060"/>
                </a:solidFill>
              </a:rPr>
              <a:t>Physical Memory</a:t>
            </a:r>
          </a:p>
        </p:txBody>
      </p:sp>
      <p:grpSp>
        <p:nvGrpSpPr>
          <p:cNvPr id="11" name="Group 10">
            <a:extLst>
              <a:ext uri="{FF2B5EF4-FFF2-40B4-BE49-F238E27FC236}">
                <a16:creationId xmlns:a16="http://schemas.microsoft.com/office/drawing/2014/main" id="{D3B3638A-041C-3F44-8437-E3EDE47762ED}"/>
              </a:ext>
            </a:extLst>
          </p:cNvPr>
          <p:cNvGrpSpPr/>
          <p:nvPr/>
        </p:nvGrpSpPr>
        <p:grpSpPr>
          <a:xfrm>
            <a:off x="2850358" y="4134916"/>
            <a:ext cx="918459" cy="725089"/>
            <a:chOff x="1935152" y="3605631"/>
            <a:chExt cx="918459" cy="725089"/>
          </a:xfrm>
        </p:grpSpPr>
        <p:pic>
          <p:nvPicPr>
            <p:cNvPr id="13" name="Picture 12">
              <a:extLst>
                <a:ext uri="{FF2B5EF4-FFF2-40B4-BE49-F238E27FC236}">
                  <a16:creationId xmlns:a16="http://schemas.microsoft.com/office/drawing/2014/main" id="{D7C59ECB-A2CA-F94F-B4B5-E3D7058FD0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4" name="Picture 13">
              <a:extLst>
                <a:ext uri="{FF2B5EF4-FFF2-40B4-BE49-F238E27FC236}">
                  <a16:creationId xmlns:a16="http://schemas.microsoft.com/office/drawing/2014/main" id="{5887E6CD-4721-674C-B1B7-CC3AFB9355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5" name="Group 14">
            <a:extLst>
              <a:ext uri="{FF2B5EF4-FFF2-40B4-BE49-F238E27FC236}">
                <a16:creationId xmlns:a16="http://schemas.microsoft.com/office/drawing/2014/main" id="{B26E4D40-0690-2F4F-B9EB-2B9205097493}"/>
              </a:ext>
            </a:extLst>
          </p:cNvPr>
          <p:cNvGrpSpPr/>
          <p:nvPr/>
        </p:nvGrpSpPr>
        <p:grpSpPr>
          <a:xfrm>
            <a:off x="3980658" y="4134916"/>
            <a:ext cx="918459" cy="725089"/>
            <a:chOff x="1935152" y="3605631"/>
            <a:chExt cx="918459" cy="725089"/>
          </a:xfrm>
        </p:grpSpPr>
        <p:pic>
          <p:nvPicPr>
            <p:cNvPr id="16" name="Picture 15">
              <a:extLst>
                <a:ext uri="{FF2B5EF4-FFF2-40B4-BE49-F238E27FC236}">
                  <a16:creationId xmlns:a16="http://schemas.microsoft.com/office/drawing/2014/main" id="{E9645BEB-1F1E-EC41-8D3E-2C44C13B4E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17" name="Picture 16">
              <a:extLst>
                <a:ext uri="{FF2B5EF4-FFF2-40B4-BE49-F238E27FC236}">
                  <a16:creationId xmlns:a16="http://schemas.microsoft.com/office/drawing/2014/main" id="{1E65621D-986E-F846-865C-7A180E759B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18" name="Group 17">
            <a:extLst>
              <a:ext uri="{FF2B5EF4-FFF2-40B4-BE49-F238E27FC236}">
                <a16:creationId xmlns:a16="http://schemas.microsoft.com/office/drawing/2014/main" id="{6C75430D-5250-B94B-82D2-848B3B5C0D71}"/>
              </a:ext>
            </a:extLst>
          </p:cNvPr>
          <p:cNvGrpSpPr/>
          <p:nvPr/>
        </p:nvGrpSpPr>
        <p:grpSpPr>
          <a:xfrm>
            <a:off x="5110959" y="4123554"/>
            <a:ext cx="918459" cy="725089"/>
            <a:chOff x="1935152" y="3605631"/>
            <a:chExt cx="918459" cy="725089"/>
          </a:xfrm>
        </p:grpSpPr>
        <p:pic>
          <p:nvPicPr>
            <p:cNvPr id="19" name="Picture 18">
              <a:extLst>
                <a:ext uri="{FF2B5EF4-FFF2-40B4-BE49-F238E27FC236}">
                  <a16:creationId xmlns:a16="http://schemas.microsoft.com/office/drawing/2014/main" id="{31951E4C-4A6E-2A4E-A240-2DC9C86412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0" name="Picture 19">
              <a:extLst>
                <a:ext uri="{FF2B5EF4-FFF2-40B4-BE49-F238E27FC236}">
                  <a16:creationId xmlns:a16="http://schemas.microsoft.com/office/drawing/2014/main" id="{84DCCF41-2807-2744-80D3-8E226752F1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1" name="Group 20">
            <a:extLst>
              <a:ext uri="{FF2B5EF4-FFF2-40B4-BE49-F238E27FC236}">
                <a16:creationId xmlns:a16="http://schemas.microsoft.com/office/drawing/2014/main" id="{D481B7FD-6B6B-4749-84C2-C9F114188DAC}"/>
              </a:ext>
            </a:extLst>
          </p:cNvPr>
          <p:cNvGrpSpPr/>
          <p:nvPr/>
        </p:nvGrpSpPr>
        <p:grpSpPr>
          <a:xfrm>
            <a:off x="6241259" y="4123554"/>
            <a:ext cx="918459" cy="725089"/>
            <a:chOff x="1935152" y="3605631"/>
            <a:chExt cx="918459" cy="725089"/>
          </a:xfrm>
        </p:grpSpPr>
        <p:pic>
          <p:nvPicPr>
            <p:cNvPr id="22" name="Picture 21">
              <a:extLst>
                <a:ext uri="{FF2B5EF4-FFF2-40B4-BE49-F238E27FC236}">
                  <a16:creationId xmlns:a16="http://schemas.microsoft.com/office/drawing/2014/main" id="{8271C477-1906-BA4E-B757-AE60357469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3" name="Picture 22">
              <a:extLst>
                <a:ext uri="{FF2B5EF4-FFF2-40B4-BE49-F238E27FC236}">
                  <a16:creationId xmlns:a16="http://schemas.microsoft.com/office/drawing/2014/main" id="{0B28DF47-54F8-F143-871E-6CFD394C76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grpSp>
        <p:nvGrpSpPr>
          <p:cNvPr id="27" name="Group 26">
            <a:extLst>
              <a:ext uri="{FF2B5EF4-FFF2-40B4-BE49-F238E27FC236}">
                <a16:creationId xmlns:a16="http://schemas.microsoft.com/office/drawing/2014/main" id="{08B5040A-4002-3F49-B624-7B57BFB028D6}"/>
              </a:ext>
            </a:extLst>
          </p:cNvPr>
          <p:cNvGrpSpPr/>
          <p:nvPr/>
        </p:nvGrpSpPr>
        <p:grpSpPr>
          <a:xfrm>
            <a:off x="8501860" y="4112192"/>
            <a:ext cx="918459" cy="725089"/>
            <a:chOff x="1935152" y="3605631"/>
            <a:chExt cx="918459" cy="725089"/>
          </a:xfrm>
        </p:grpSpPr>
        <p:pic>
          <p:nvPicPr>
            <p:cNvPr id="28" name="Picture 27">
              <a:extLst>
                <a:ext uri="{FF2B5EF4-FFF2-40B4-BE49-F238E27FC236}">
                  <a16:creationId xmlns:a16="http://schemas.microsoft.com/office/drawing/2014/main" id="{112FD705-B17D-F042-BEF3-4A589C952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94382" y="3605631"/>
              <a:ext cx="459229" cy="725089"/>
            </a:xfrm>
            <a:prstGeom prst="rect">
              <a:avLst/>
            </a:prstGeom>
          </p:spPr>
        </p:pic>
        <p:pic>
          <p:nvPicPr>
            <p:cNvPr id="29" name="Picture 28">
              <a:extLst>
                <a:ext uri="{FF2B5EF4-FFF2-40B4-BE49-F238E27FC236}">
                  <a16:creationId xmlns:a16="http://schemas.microsoft.com/office/drawing/2014/main" id="{0CF6CC95-CF3B-444E-8FED-580DDE735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5152" y="3605631"/>
              <a:ext cx="459230" cy="713727"/>
            </a:xfrm>
            <a:prstGeom prst="rect">
              <a:avLst/>
            </a:prstGeom>
          </p:spPr>
        </p:pic>
      </p:grpSp>
      <p:sp>
        <p:nvSpPr>
          <p:cNvPr id="30" name="TextBox 29">
            <a:extLst>
              <a:ext uri="{FF2B5EF4-FFF2-40B4-BE49-F238E27FC236}">
                <a16:creationId xmlns:a16="http://schemas.microsoft.com/office/drawing/2014/main" id="{999A959B-222F-DC42-B96F-947F6E21B558}"/>
              </a:ext>
            </a:extLst>
          </p:cNvPr>
          <p:cNvSpPr txBox="1"/>
          <p:nvPr/>
        </p:nvSpPr>
        <p:spPr>
          <a:xfrm>
            <a:off x="7440866" y="4154194"/>
            <a:ext cx="609462" cy="830997"/>
          </a:xfrm>
          <a:prstGeom prst="rect">
            <a:avLst/>
          </a:prstGeom>
          <a:noFill/>
        </p:spPr>
        <p:txBody>
          <a:bodyPr wrap="none" rtlCol="0">
            <a:spAutoFit/>
          </a:bodyPr>
          <a:lstStyle/>
          <a:p>
            <a:r>
              <a:rPr lang="en-US" sz="4800" dirty="0"/>
              <a:t>…</a:t>
            </a:r>
          </a:p>
        </p:txBody>
      </p:sp>
      <p:grpSp>
        <p:nvGrpSpPr>
          <p:cNvPr id="36" name="Group 35">
            <a:extLst>
              <a:ext uri="{FF2B5EF4-FFF2-40B4-BE49-F238E27FC236}">
                <a16:creationId xmlns:a16="http://schemas.microsoft.com/office/drawing/2014/main" id="{EB139AB7-AA94-6C43-8FDD-FDDD91D77607}"/>
              </a:ext>
            </a:extLst>
          </p:cNvPr>
          <p:cNvGrpSpPr/>
          <p:nvPr/>
        </p:nvGrpSpPr>
        <p:grpSpPr>
          <a:xfrm>
            <a:off x="3849769" y="4154194"/>
            <a:ext cx="1180238" cy="2437362"/>
            <a:chOff x="3849769" y="4154194"/>
            <a:chExt cx="1180238" cy="2437362"/>
          </a:xfrm>
        </p:grpSpPr>
        <p:pic>
          <p:nvPicPr>
            <p:cNvPr id="10" name="Picture 9">
              <a:extLst>
                <a:ext uri="{FF2B5EF4-FFF2-40B4-BE49-F238E27FC236}">
                  <a16:creationId xmlns:a16="http://schemas.microsoft.com/office/drawing/2014/main" id="{1D484231-22EA-A147-AF38-A357E0EE60F3}"/>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12" name="TextBox 11">
              <a:extLst>
                <a:ext uri="{FF2B5EF4-FFF2-40B4-BE49-F238E27FC236}">
                  <a16:creationId xmlns:a16="http://schemas.microsoft.com/office/drawing/2014/main" id="{93CE2966-CF07-6C49-A5C5-2C36861D30A1}"/>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0</a:t>
              </a:r>
            </a:p>
          </p:txBody>
        </p:sp>
        <p:sp>
          <p:nvSpPr>
            <p:cNvPr id="5" name="Rectangle 4">
              <a:extLst>
                <a:ext uri="{FF2B5EF4-FFF2-40B4-BE49-F238E27FC236}">
                  <a16:creationId xmlns:a16="http://schemas.microsoft.com/office/drawing/2014/main" id="{8AD60988-FDA3-5345-A594-1D7858D6A1AD}"/>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9AC8B29-0DC9-0245-9904-8BABE2C69114}"/>
              </a:ext>
            </a:extLst>
          </p:cNvPr>
          <p:cNvSpPr txBox="1"/>
          <p:nvPr/>
        </p:nvSpPr>
        <p:spPr>
          <a:xfrm>
            <a:off x="2949159" y="4847392"/>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2" name="TextBox 31">
            <a:extLst>
              <a:ext uri="{FF2B5EF4-FFF2-40B4-BE49-F238E27FC236}">
                <a16:creationId xmlns:a16="http://schemas.microsoft.com/office/drawing/2014/main" id="{F59E096D-DA51-7F4C-B89D-BB1C648B18BE}"/>
              </a:ext>
            </a:extLst>
          </p:cNvPr>
          <p:cNvSpPr txBox="1"/>
          <p:nvPr/>
        </p:nvSpPr>
        <p:spPr>
          <a:xfrm>
            <a:off x="5200311" y="4860005"/>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3" name="TextBox 32">
            <a:extLst>
              <a:ext uri="{FF2B5EF4-FFF2-40B4-BE49-F238E27FC236}">
                <a16:creationId xmlns:a16="http://schemas.microsoft.com/office/drawing/2014/main" id="{12FD3001-B34B-D545-B1EA-2DFC4FA36DDA}"/>
              </a:ext>
            </a:extLst>
          </p:cNvPr>
          <p:cNvSpPr txBox="1"/>
          <p:nvPr/>
        </p:nvSpPr>
        <p:spPr>
          <a:xfrm>
            <a:off x="6320588" y="4862576"/>
            <a:ext cx="716799" cy="461665"/>
          </a:xfrm>
          <a:prstGeom prst="rect">
            <a:avLst/>
          </a:prstGeom>
          <a:solidFill>
            <a:schemeClr val="accent2">
              <a:lumMod val="75000"/>
            </a:schemeClr>
          </a:solidFill>
        </p:spPr>
        <p:txBody>
          <a:bodyPr wrap="none" rtlCol="0">
            <a:spAutoFit/>
          </a:bodyPr>
          <a:lstStyle/>
          <a:p>
            <a:pPr algn="ctr"/>
            <a:r>
              <a:rPr lang="en-US" sz="1200" dirty="0">
                <a:solidFill>
                  <a:schemeClr val="bg1"/>
                </a:solidFill>
              </a:rPr>
              <a:t>saved</a:t>
            </a:r>
          </a:p>
          <a:p>
            <a:pPr algn="ctr"/>
            <a:r>
              <a:rPr lang="en-US" sz="1200" dirty="0">
                <a:solidFill>
                  <a:schemeClr val="bg1"/>
                </a:solidFill>
              </a:rPr>
              <a:t>registers</a:t>
            </a:r>
          </a:p>
        </p:txBody>
      </p:sp>
      <p:sp>
        <p:nvSpPr>
          <p:cNvPr id="35" name="TextBox 34">
            <a:extLst>
              <a:ext uri="{FF2B5EF4-FFF2-40B4-BE49-F238E27FC236}">
                <a16:creationId xmlns:a16="http://schemas.microsoft.com/office/drawing/2014/main" id="{BC4B3C2A-484C-0F40-BBC2-823EAA5AAFB7}"/>
              </a:ext>
            </a:extLst>
          </p:cNvPr>
          <p:cNvSpPr txBox="1"/>
          <p:nvPr/>
        </p:nvSpPr>
        <p:spPr>
          <a:xfrm>
            <a:off x="4080033" y="5482714"/>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grpSp>
        <p:nvGrpSpPr>
          <p:cNvPr id="37" name="Group 36">
            <a:extLst>
              <a:ext uri="{FF2B5EF4-FFF2-40B4-BE49-F238E27FC236}">
                <a16:creationId xmlns:a16="http://schemas.microsoft.com/office/drawing/2014/main" id="{7DBEBA17-D360-BC4B-92DA-871E5BC2D9EA}"/>
              </a:ext>
            </a:extLst>
          </p:cNvPr>
          <p:cNvGrpSpPr/>
          <p:nvPr/>
        </p:nvGrpSpPr>
        <p:grpSpPr>
          <a:xfrm>
            <a:off x="8358562" y="4129096"/>
            <a:ext cx="1180238" cy="2437362"/>
            <a:chOff x="3849769" y="4154194"/>
            <a:chExt cx="1180238" cy="2437362"/>
          </a:xfrm>
        </p:grpSpPr>
        <p:pic>
          <p:nvPicPr>
            <p:cNvPr id="38" name="Picture 37">
              <a:extLst>
                <a:ext uri="{FF2B5EF4-FFF2-40B4-BE49-F238E27FC236}">
                  <a16:creationId xmlns:a16="http://schemas.microsoft.com/office/drawing/2014/main" id="{47EAC2B0-2E2F-714E-B036-4329FE69366D}"/>
                </a:ext>
              </a:extLst>
            </p:cNvPr>
            <p:cNvPicPr>
              <a:picLocks noChangeAspect="1"/>
            </p:cNvPicPr>
            <p:nvPr/>
          </p:nvPicPr>
          <p:blipFill>
            <a:blip r:embed="rId4" cstate="screen">
              <a:duotone>
                <a:schemeClr val="accent6">
                  <a:shade val="45000"/>
                  <a:satMod val="135000"/>
                </a:schemeClr>
                <a:prstClr val="white"/>
              </a:duotone>
              <a:alphaModFix amt="70000"/>
              <a:extLst>
                <a:ext uri="{28A0092B-C50C-407E-A947-70E740481C1C}">
                  <a14:useLocalDpi xmlns:a14="http://schemas.microsoft.com/office/drawing/2010/main"/>
                </a:ext>
              </a:extLst>
            </a:blip>
            <a:stretch>
              <a:fillRect/>
            </a:stretch>
          </p:blipFill>
          <p:spPr>
            <a:xfrm>
              <a:off x="3849769" y="5362214"/>
              <a:ext cx="1180238" cy="1229342"/>
            </a:xfrm>
            <a:prstGeom prst="rect">
              <a:avLst/>
            </a:prstGeom>
          </p:spPr>
        </p:pic>
        <p:sp>
          <p:nvSpPr>
            <p:cNvPr id="39" name="TextBox 38">
              <a:extLst>
                <a:ext uri="{FF2B5EF4-FFF2-40B4-BE49-F238E27FC236}">
                  <a16:creationId xmlns:a16="http://schemas.microsoft.com/office/drawing/2014/main" id="{2C3587D1-7702-9446-A4AE-A1A06BE9C834}"/>
                </a:ext>
              </a:extLst>
            </p:cNvPr>
            <p:cNvSpPr txBox="1"/>
            <p:nvPr/>
          </p:nvSpPr>
          <p:spPr>
            <a:xfrm>
              <a:off x="4058930" y="6149510"/>
              <a:ext cx="794449" cy="369332"/>
            </a:xfrm>
            <a:prstGeom prst="rect">
              <a:avLst/>
            </a:prstGeom>
            <a:noFill/>
          </p:spPr>
          <p:txBody>
            <a:bodyPr wrap="none" rtlCol="0">
              <a:spAutoFit/>
            </a:bodyPr>
            <a:lstStyle/>
            <a:p>
              <a:pPr algn="ctr"/>
              <a:r>
                <a:rPr lang="en-US" b="1" dirty="0">
                  <a:solidFill>
                    <a:srgbClr val="FF0000"/>
                  </a:solidFill>
                </a:rPr>
                <a:t>Core 1</a:t>
              </a:r>
            </a:p>
          </p:txBody>
        </p:sp>
        <p:sp>
          <p:nvSpPr>
            <p:cNvPr id="40" name="Rectangle 39">
              <a:extLst>
                <a:ext uri="{FF2B5EF4-FFF2-40B4-BE49-F238E27FC236}">
                  <a16:creationId xmlns:a16="http://schemas.microsoft.com/office/drawing/2014/main" id="{1FC1F397-557A-1249-AF19-39E2514B6691}"/>
                </a:ext>
              </a:extLst>
            </p:cNvPr>
            <p:cNvSpPr/>
            <p:nvPr/>
          </p:nvSpPr>
          <p:spPr>
            <a:xfrm>
              <a:off x="3849769" y="4154194"/>
              <a:ext cx="1166731" cy="2406994"/>
            </a:xfrm>
            <a:prstGeom prst="rect">
              <a:avLst/>
            </a:prstGeom>
            <a:noFill/>
            <a:ln w="57150">
              <a:solidFill>
                <a:srgbClr val="00FA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F2B1506-A3A1-FA4F-9A77-FE64F7BDFE40}"/>
              </a:ext>
            </a:extLst>
          </p:cNvPr>
          <p:cNvSpPr txBox="1"/>
          <p:nvPr/>
        </p:nvSpPr>
        <p:spPr>
          <a:xfrm>
            <a:off x="8588826" y="5457616"/>
            <a:ext cx="716799" cy="461665"/>
          </a:xfrm>
          <a:prstGeom prst="rect">
            <a:avLst/>
          </a:prstGeom>
          <a:solidFill>
            <a:schemeClr val="accent2">
              <a:lumMod val="75000"/>
            </a:schemeClr>
          </a:solidFill>
        </p:spPr>
        <p:txBody>
          <a:bodyPr wrap="none" rtlCol="0">
            <a:spAutoFit/>
          </a:bodyPr>
          <a:lstStyle/>
          <a:p>
            <a:pPr algn="ctr"/>
            <a:endParaRPr lang="en-US" sz="1200" dirty="0">
              <a:solidFill>
                <a:schemeClr val="bg1"/>
              </a:solidFill>
            </a:endParaRPr>
          </a:p>
          <a:p>
            <a:pPr algn="ctr"/>
            <a:r>
              <a:rPr lang="en-US" sz="1200" dirty="0">
                <a:solidFill>
                  <a:schemeClr val="bg1"/>
                </a:solidFill>
              </a:rPr>
              <a:t>registers</a:t>
            </a:r>
          </a:p>
        </p:txBody>
      </p:sp>
    </p:spTree>
    <p:extLst>
      <p:ext uri="{BB962C8B-B14F-4D97-AF65-F5344CB8AC3E}">
        <p14:creationId xmlns:p14="http://schemas.microsoft.com/office/powerpoint/2010/main" val="3611641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take a look at</a:t>
            </a:r>
            <a:br>
              <a:rPr lang="en-US" dirty="0"/>
            </a:br>
            <a:r>
              <a:rPr lang="en-US" dirty="0"/>
              <a:t>Arduino Nano</a:t>
            </a:r>
          </a:p>
        </p:txBody>
      </p:sp>
      <p:sp>
        <p:nvSpPr>
          <p:cNvPr id="5" name="Content Placeholder 4">
            <a:extLst>
              <a:ext uri="{FF2B5EF4-FFF2-40B4-BE49-F238E27FC236}">
                <a16:creationId xmlns:a16="http://schemas.microsoft.com/office/drawing/2014/main" id="{55D47CD6-886F-BB4B-9977-E80AAB689046}"/>
              </a:ext>
            </a:extLst>
          </p:cNvPr>
          <p:cNvSpPr>
            <a:spLocks noGrp="1"/>
          </p:cNvSpPr>
          <p:nvPr>
            <p:ph sz="half" idx="1"/>
          </p:nvPr>
        </p:nvSpPr>
        <p:spPr>
          <a:xfrm>
            <a:off x="483727" y="1825625"/>
            <a:ext cx="5711749" cy="4351338"/>
          </a:xfrm>
        </p:spPr>
        <p:txBody>
          <a:bodyPr/>
          <a:lstStyle/>
          <a:p>
            <a:r>
              <a:rPr lang="en-US" dirty="0"/>
              <a:t>Three I/O ports (B,C,D)</a:t>
            </a:r>
          </a:p>
          <a:p>
            <a:endParaRPr lang="en-US" dirty="0"/>
          </a:p>
          <a:p>
            <a:r>
              <a:rPr lang="en-US" dirty="0"/>
              <a:t>Each port has three registers</a:t>
            </a:r>
          </a:p>
          <a:p>
            <a:pPr lvl="1"/>
            <a:r>
              <a:rPr lang="en-US" dirty="0" err="1"/>
              <a:t>PIN</a:t>
            </a:r>
            <a:r>
              <a:rPr lang="en-US" i="1" dirty="0" err="1"/>
              <a:t>x</a:t>
            </a:r>
            <a:r>
              <a:rPr lang="en-US" dirty="0"/>
              <a:t> – Port </a:t>
            </a:r>
            <a:r>
              <a:rPr lang="en-US" i="1" dirty="0"/>
              <a:t>x</a:t>
            </a:r>
            <a:r>
              <a:rPr lang="en-US" dirty="0"/>
              <a:t>’s Input Register</a:t>
            </a:r>
          </a:p>
          <a:p>
            <a:pPr lvl="1"/>
            <a:r>
              <a:rPr lang="en-US" dirty="0" err="1"/>
              <a:t>DDR</a:t>
            </a:r>
            <a:r>
              <a:rPr lang="en-US" i="1" dirty="0" err="1"/>
              <a:t>x</a:t>
            </a:r>
            <a:r>
              <a:rPr lang="en-US" dirty="0"/>
              <a:t> – Port </a:t>
            </a:r>
            <a:r>
              <a:rPr lang="en-US" i="1" dirty="0"/>
              <a:t>x</a:t>
            </a:r>
            <a:r>
              <a:rPr lang="en-US" dirty="0"/>
              <a:t>’s Data Direction Register</a:t>
            </a:r>
          </a:p>
          <a:p>
            <a:pPr lvl="1"/>
            <a:r>
              <a:rPr lang="en-US" dirty="0" err="1"/>
              <a:t>PORT</a:t>
            </a:r>
            <a:r>
              <a:rPr lang="en-US" i="1" dirty="0" err="1"/>
              <a:t>x</a:t>
            </a:r>
            <a:r>
              <a:rPr lang="en-US" dirty="0"/>
              <a:t> – Port </a:t>
            </a:r>
            <a:r>
              <a:rPr lang="en-US" i="1" dirty="0"/>
              <a:t>x</a:t>
            </a:r>
            <a:r>
              <a:rPr lang="en-US" dirty="0"/>
              <a:t>’s Output Register</a:t>
            </a:r>
          </a:p>
          <a:p>
            <a:endParaRPr lang="en-US" dirty="0"/>
          </a:p>
          <a:p>
            <a:r>
              <a:rPr lang="en-US" dirty="0"/>
              <a:t>Each pin independently set as input/output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1" name="Group 100">
            <a:extLst>
              <a:ext uri="{FF2B5EF4-FFF2-40B4-BE49-F238E27FC236}">
                <a16:creationId xmlns:a16="http://schemas.microsoft.com/office/drawing/2014/main" id="{7AAC2C5C-BC5A-3F4C-A451-67FFE32F8406}"/>
              </a:ext>
            </a:extLst>
          </p:cNvPr>
          <p:cNvGrpSpPr/>
          <p:nvPr/>
        </p:nvGrpSpPr>
        <p:grpSpPr>
          <a:xfrm>
            <a:off x="6096000" y="411944"/>
            <a:ext cx="5893709" cy="5761456"/>
            <a:chOff x="1925767" y="975420"/>
            <a:chExt cx="5893709" cy="5761456"/>
          </a:xfrm>
        </p:grpSpPr>
        <p:grpSp>
          <p:nvGrpSpPr>
            <p:cNvPr id="102" name="Group 101">
              <a:extLst>
                <a:ext uri="{FF2B5EF4-FFF2-40B4-BE49-F238E27FC236}">
                  <a16:creationId xmlns:a16="http://schemas.microsoft.com/office/drawing/2014/main" id="{EECE4ABF-3E10-3448-92EC-06D9F3D99D7C}"/>
                </a:ext>
              </a:extLst>
            </p:cNvPr>
            <p:cNvGrpSpPr/>
            <p:nvPr/>
          </p:nvGrpSpPr>
          <p:grpSpPr>
            <a:xfrm>
              <a:off x="1925767" y="1819311"/>
              <a:ext cx="5893709" cy="4107237"/>
              <a:chOff x="1925767" y="1819311"/>
              <a:chExt cx="5893709" cy="4107237"/>
            </a:xfrm>
          </p:grpSpPr>
          <p:grpSp>
            <p:nvGrpSpPr>
              <p:cNvPr id="125" name="Group 124">
                <a:extLst>
                  <a:ext uri="{FF2B5EF4-FFF2-40B4-BE49-F238E27FC236}">
                    <a16:creationId xmlns:a16="http://schemas.microsoft.com/office/drawing/2014/main" id="{C1452375-7078-7948-81BA-B0FC3E2A1545}"/>
                  </a:ext>
                </a:extLst>
              </p:cNvPr>
              <p:cNvGrpSpPr/>
              <p:nvPr/>
            </p:nvGrpSpPr>
            <p:grpSpPr>
              <a:xfrm rot="16200000">
                <a:off x="3694664" y="971169"/>
                <a:ext cx="2355915" cy="5893709"/>
                <a:chOff x="7785187" y="1853986"/>
                <a:chExt cx="1377863" cy="3446951"/>
              </a:xfrm>
            </p:grpSpPr>
            <p:sp>
              <p:nvSpPr>
                <p:cNvPr id="150" name="Rectangle 149">
                  <a:extLst>
                    <a:ext uri="{FF2B5EF4-FFF2-40B4-BE49-F238E27FC236}">
                      <a16:creationId xmlns:a16="http://schemas.microsoft.com/office/drawing/2014/main" id="{622A4ED8-11F5-BF4D-BCB0-DC090300910C}"/>
                    </a:ext>
                  </a:extLst>
                </p:cNvPr>
                <p:cNvSpPr/>
                <p:nvPr/>
              </p:nvSpPr>
              <p:spPr>
                <a:xfrm>
                  <a:off x="7785187" y="1918909"/>
                  <a:ext cx="1377863" cy="3382028"/>
                </a:xfrm>
                <a:prstGeom prst="rect">
                  <a:avLst/>
                </a:prstGeom>
                <a:solidFill>
                  <a:srgbClr val="007F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628CD6E-F4F7-ED42-A6EC-779C202A058F}"/>
                    </a:ext>
                  </a:extLst>
                </p:cNvPr>
                <p:cNvSpPr/>
                <p:nvPr/>
              </p:nvSpPr>
              <p:spPr>
                <a:xfrm>
                  <a:off x="783311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A5DF078-A2EA-D045-9ECA-28584F335354}"/>
                    </a:ext>
                  </a:extLst>
                </p:cNvPr>
                <p:cNvSpPr/>
                <p:nvPr/>
              </p:nvSpPr>
              <p:spPr>
                <a:xfrm>
                  <a:off x="8982468" y="1976059"/>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B1BA0BC-1AE4-224B-985D-3B60D1482818}"/>
                    </a:ext>
                  </a:extLst>
                </p:cNvPr>
                <p:cNvSpPr/>
                <p:nvPr/>
              </p:nvSpPr>
              <p:spPr>
                <a:xfrm>
                  <a:off x="783311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2B769E04-8534-0545-BE78-A12BBA7FCA97}"/>
                    </a:ext>
                  </a:extLst>
                </p:cNvPr>
                <p:cNvSpPr/>
                <p:nvPr/>
              </p:nvSpPr>
              <p:spPr>
                <a:xfrm>
                  <a:off x="8982468" y="5117673"/>
                  <a:ext cx="129782" cy="12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36F7749-04D5-BE4F-B379-62ACF030C3B0}"/>
                    </a:ext>
                  </a:extLst>
                </p:cNvPr>
                <p:cNvSpPr/>
                <p:nvPr/>
              </p:nvSpPr>
              <p:spPr>
                <a:xfrm>
                  <a:off x="783311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1DFED9C-E948-BE45-A115-D7233A663B74}"/>
                    </a:ext>
                  </a:extLst>
                </p:cNvPr>
                <p:cNvSpPr/>
                <p:nvPr/>
              </p:nvSpPr>
              <p:spPr>
                <a:xfrm>
                  <a:off x="8982468" y="21677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958DB85-FC68-9849-8A09-66D95AE25B97}"/>
                    </a:ext>
                  </a:extLst>
                </p:cNvPr>
                <p:cNvSpPr/>
                <p:nvPr/>
              </p:nvSpPr>
              <p:spPr>
                <a:xfrm>
                  <a:off x="783311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7C7D3E27-8A11-5A47-A0C4-A19CE2677B5B}"/>
                    </a:ext>
                  </a:extLst>
                </p:cNvPr>
                <p:cNvSpPr/>
                <p:nvPr/>
              </p:nvSpPr>
              <p:spPr>
                <a:xfrm>
                  <a:off x="8982468" y="23645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54DD38-8FB5-D447-9D48-7A6F187BE5DE}"/>
                    </a:ext>
                  </a:extLst>
                </p:cNvPr>
                <p:cNvSpPr/>
                <p:nvPr/>
              </p:nvSpPr>
              <p:spPr>
                <a:xfrm>
                  <a:off x="783311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590A6C-843D-3841-B582-217462C3FC17}"/>
                    </a:ext>
                  </a:extLst>
                </p:cNvPr>
                <p:cNvSpPr/>
                <p:nvPr/>
              </p:nvSpPr>
              <p:spPr>
                <a:xfrm>
                  <a:off x="8982468" y="256140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D78CBC5-1EDF-AD45-82E3-D596F764D98A}"/>
                    </a:ext>
                  </a:extLst>
                </p:cNvPr>
                <p:cNvSpPr/>
                <p:nvPr/>
              </p:nvSpPr>
              <p:spPr>
                <a:xfrm>
                  <a:off x="783311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AB25C54-ECB1-5C45-A523-AC7C729B23C5}"/>
                    </a:ext>
                  </a:extLst>
                </p:cNvPr>
                <p:cNvSpPr/>
                <p:nvPr/>
              </p:nvSpPr>
              <p:spPr>
                <a:xfrm>
                  <a:off x="8982468" y="2758255"/>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B681047-7115-0A49-8F15-3625F5DE7987}"/>
                    </a:ext>
                  </a:extLst>
                </p:cNvPr>
                <p:cNvSpPr/>
                <p:nvPr/>
              </p:nvSpPr>
              <p:spPr>
                <a:xfrm>
                  <a:off x="783311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FDB7690-55EE-2F4C-913C-7F25FC35E335}"/>
                    </a:ext>
                  </a:extLst>
                </p:cNvPr>
                <p:cNvSpPr/>
                <p:nvPr/>
              </p:nvSpPr>
              <p:spPr>
                <a:xfrm>
                  <a:off x="8982468" y="29553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04192B3-058A-D844-A93C-8B56323BE7DE}"/>
                    </a:ext>
                  </a:extLst>
                </p:cNvPr>
                <p:cNvSpPr/>
                <p:nvPr/>
              </p:nvSpPr>
              <p:spPr>
                <a:xfrm>
                  <a:off x="783311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29FC58D-7919-B34B-9399-B933D84CFFB3}"/>
                    </a:ext>
                  </a:extLst>
                </p:cNvPr>
                <p:cNvSpPr/>
                <p:nvPr/>
              </p:nvSpPr>
              <p:spPr>
                <a:xfrm>
                  <a:off x="8982468" y="31521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668157A-69C1-3A47-914B-F21CED2E540E}"/>
                    </a:ext>
                  </a:extLst>
                </p:cNvPr>
                <p:cNvSpPr/>
                <p:nvPr/>
              </p:nvSpPr>
              <p:spPr>
                <a:xfrm>
                  <a:off x="783311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587493E-72D4-8745-8B2A-71636406E5AD}"/>
                    </a:ext>
                  </a:extLst>
                </p:cNvPr>
                <p:cNvSpPr/>
                <p:nvPr/>
              </p:nvSpPr>
              <p:spPr>
                <a:xfrm>
                  <a:off x="8982468" y="334900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FDBA298-C055-854D-B790-1DFF9E9ACD86}"/>
                    </a:ext>
                  </a:extLst>
                </p:cNvPr>
                <p:cNvSpPr/>
                <p:nvPr/>
              </p:nvSpPr>
              <p:spPr>
                <a:xfrm>
                  <a:off x="783311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4FAE772-08FD-4B41-A94E-B5E8F07E8F4D}"/>
                    </a:ext>
                  </a:extLst>
                </p:cNvPr>
                <p:cNvSpPr/>
                <p:nvPr/>
              </p:nvSpPr>
              <p:spPr>
                <a:xfrm>
                  <a:off x="8982468" y="3545851"/>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DE1A497-DA1D-DE44-8BD6-F8E60F754C51}"/>
                    </a:ext>
                  </a:extLst>
                </p:cNvPr>
                <p:cNvSpPr/>
                <p:nvPr/>
              </p:nvSpPr>
              <p:spPr>
                <a:xfrm>
                  <a:off x="783311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BEDEAB3-BFB3-2A49-8F73-53F3686B5CAC}"/>
                    </a:ext>
                  </a:extLst>
                </p:cNvPr>
                <p:cNvSpPr/>
                <p:nvPr/>
              </p:nvSpPr>
              <p:spPr>
                <a:xfrm>
                  <a:off x="8982468" y="37395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3E6B9D5-A896-424B-9DB0-0FA5E057E4A2}"/>
                    </a:ext>
                  </a:extLst>
                </p:cNvPr>
                <p:cNvSpPr/>
                <p:nvPr/>
              </p:nvSpPr>
              <p:spPr>
                <a:xfrm>
                  <a:off x="783311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B3A23BB-08BC-1E42-9D00-2ADF5C1A79A8}"/>
                    </a:ext>
                  </a:extLst>
                </p:cNvPr>
                <p:cNvSpPr/>
                <p:nvPr/>
              </p:nvSpPr>
              <p:spPr>
                <a:xfrm>
                  <a:off x="8982468" y="393637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4D8EFAFE-5470-154B-A889-C6C306F9DA95}"/>
                    </a:ext>
                  </a:extLst>
                </p:cNvPr>
                <p:cNvSpPr/>
                <p:nvPr/>
              </p:nvSpPr>
              <p:spPr>
                <a:xfrm>
                  <a:off x="783311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1BC1167-AB54-4847-9FF2-E40C03CE2C6D}"/>
                    </a:ext>
                  </a:extLst>
                </p:cNvPr>
                <p:cNvSpPr/>
                <p:nvPr/>
              </p:nvSpPr>
              <p:spPr>
                <a:xfrm>
                  <a:off x="8982468" y="4133227"/>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DE669E5B-EFDA-C443-A06B-AAC24B608FD8}"/>
                    </a:ext>
                  </a:extLst>
                </p:cNvPr>
                <p:cNvSpPr/>
                <p:nvPr/>
              </p:nvSpPr>
              <p:spPr>
                <a:xfrm>
                  <a:off x="783311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621345B-1F89-8149-81DE-6FBC738E98D0}"/>
                    </a:ext>
                  </a:extLst>
                </p:cNvPr>
                <p:cNvSpPr/>
                <p:nvPr/>
              </p:nvSpPr>
              <p:spPr>
                <a:xfrm>
                  <a:off x="8982468" y="43302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05AA0DF-90F5-8243-A08D-61B64A1569F0}"/>
                    </a:ext>
                  </a:extLst>
                </p:cNvPr>
                <p:cNvSpPr/>
                <p:nvPr/>
              </p:nvSpPr>
              <p:spPr>
                <a:xfrm>
                  <a:off x="783311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B681AD1-370A-5345-B9C6-D606FF4CAD2F}"/>
                    </a:ext>
                  </a:extLst>
                </p:cNvPr>
                <p:cNvSpPr/>
                <p:nvPr/>
              </p:nvSpPr>
              <p:spPr>
                <a:xfrm>
                  <a:off x="8982468" y="45271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98D62C1-9102-E74D-8C7E-F0E2E0583C5C}"/>
                    </a:ext>
                  </a:extLst>
                </p:cNvPr>
                <p:cNvSpPr/>
                <p:nvPr/>
              </p:nvSpPr>
              <p:spPr>
                <a:xfrm>
                  <a:off x="783311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BC89154-2D1E-DA44-A41C-FDF5259902CD}"/>
                    </a:ext>
                  </a:extLst>
                </p:cNvPr>
                <p:cNvSpPr/>
                <p:nvPr/>
              </p:nvSpPr>
              <p:spPr>
                <a:xfrm>
                  <a:off x="8982468" y="472397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96EE6AB-6012-9446-8D39-C3496CB99C4F}"/>
                    </a:ext>
                  </a:extLst>
                </p:cNvPr>
                <p:cNvSpPr/>
                <p:nvPr/>
              </p:nvSpPr>
              <p:spPr>
                <a:xfrm>
                  <a:off x="783311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E8AEF82-9395-1641-A088-BD459A8958C6}"/>
                    </a:ext>
                  </a:extLst>
                </p:cNvPr>
                <p:cNvSpPr/>
                <p:nvPr/>
              </p:nvSpPr>
              <p:spPr>
                <a:xfrm>
                  <a:off x="8982468" y="4920823"/>
                  <a:ext cx="129782" cy="12978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DE88A64-AD14-B54F-A2FE-7E2B2A5777D0}"/>
                    </a:ext>
                  </a:extLst>
                </p:cNvPr>
                <p:cNvSpPr/>
                <p:nvPr/>
              </p:nvSpPr>
              <p:spPr>
                <a:xfrm>
                  <a:off x="8136134" y="1853986"/>
                  <a:ext cx="673100" cy="6274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iamond 185">
                  <a:extLst>
                    <a:ext uri="{FF2B5EF4-FFF2-40B4-BE49-F238E27FC236}">
                      <a16:creationId xmlns:a16="http://schemas.microsoft.com/office/drawing/2014/main" id="{FDCC8762-32C2-2849-B8CE-9C93FCC3A81D}"/>
                    </a:ext>
                  </a:extLst>
                </p:cNvPr>
                <p:cNvSpPr/>
                <p:nvPr/>
              </p:nvSpPr>
              <p:spPr>
                <a:xfrm>
                  <a:off x="8177311" y="2888037"/>
                  <a:ext cx="590746" cy="590746"/>
                </a:xfrm>
                <a:prstGeom prst="diamond">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B569B24-005F-D648-B04B-A1BBD36AAB59}"/>
                    </a:ext>
                  </a:extLst>
                </p:cNvPr>
                <p:cNvSpPr/>
                <p:nvPr/>
              </p:nvSpPr>
              <p:spPr>
                <a:xfrm>
                  <a:off x="8139465"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72EC1C3-F121-FF4B-8A6B-DF49C7D6BE92}"/>
                    </a:ext>
                  </a:extLst>
                </p:cNvPr>
                <p:cNvSpPr/>
                <p:nvPr/>
              </p:nvSpPr>
              <p:spPr>
                <a:xfrm>
                  <a:off x="8333238"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CA56662D-F750-9448-9858-52FE64609F5F}"/>
                    </a:ext>
                  </a:extLst>
                </p:cNvPr>
                <p:cNvSpPr/>
                <p:nvPr/>
              </p:nvSpPr>
              <p:spPr>
                <a:xfrm>
                  <a:off x="8509549"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8A2C74A-82EF-F14A-AAAB-0904896A644F}"/>
                    </a:ext>
                  </a:extLst>
                </p:cNvPr>
                <p:cNvSpPr/>
                <p:nvPr/>
              </p:nvSpPr>
              <p:spPr>
                <a:xfrm>
                  <a:off x="8703322" y="4066159"/>
                  <a:ext cx="101600" cy="264114"/>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6A05CE2-B3C7-E742-9B63-EBED0895BC82}"/>
                    </a:ext>
                  </a:extLst>
                </p:cNvPr>
                <p:cNvSpPr/>
                <p:nvPr/>
              </p:nvSpPr>
              <p:spPr>
                <a:xfrm>
                  <a:off x="8171157" y="4914251"/>
                  <a:ext cx="596900" cy="3801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A041E7CA-EC0F-B447-B2EE-7BB46A9AFBAA}"/>
                  </a:ext>
                </a:extLst>
              </p:cNvPr>
              <p:cNvSpPr txBox="1"/>
              <p:nvPr/>
            </p:nvSpPr>
            <p:spPr>
              <a:xfrm rot="16200000">
                <a:off x="6580676" y="2080399"/>
                <a:ext cx="726481" cy="307777"/>
              </a:xfrm>
              <a:prstGeom prst="rect">
                <a:avLst/>
              </a:prstGeom>
              <a:noFill/>
            </p:spPr>
            <p:txBody>
              <a:bodyPr wrap="none" rtlCol="0" anchor="b">
                <a:spAutoFit/>
              </a:bodyPr>
              <a:lstStyle/>
              <a:p>
                <a:r>
                  <a:rPr lang="en-US" sz="1400" dirty="0"/>
                  <a:t>D0 (RX)</a:t>
                </a:r>
              </a:p>
            </p:txBody>
          </p:sp>
          <p:sp>
            <p:nvSpPr>
              <p:cNvPr id="127" name="TextBox 126">
                <a:extLst>
                  <a:ext uri="{FF2B5EF4-FFF2-40B4-BE49-F238E27FC236}">
                    <a16:creationId xmlns:a16="http://schemas.microsoft.com/office/drawing/2014/main" id="{9A767E9E-998F-524C-A0DB-90A82E85FD98}"/>
                  </a:ext>
                </a:extLst>
              </p:cNvPr>
              <p:cNvSpPr txBox="1"/>
              <p:nvPr/>
            </p:nvSpPr>
            <p:spPr>
              <a:xfrm rot="16200000">
                <a:off x="6905715" y="2090490"/>
                <a:ext cx="716863" cy="307777"/>
              </a:xfrm>
              <a:prstGeom prst="rect">
                <a:avLst/>
              </a:prstGeom>
              <a:noFill/>
            </p:spPr>
            <p:txBody>
              <a:bodyPr wrap="none" rtlCol="0" anchor="b">
                <a:spAutoFit/>
              </a:bodyPr>
              <a:lstStyle/>
              <a:p>
                <a:r>
                  <a:rPr lang="en-US" sz="1400" dirty="0"/>
                  <a:t>D1 (TX)</a:t>
                </a:r>
              </a:p>
            </p:txBody>
          </p:sp>
          <p:sp>
            <p:nvSpPr>
              <p:cNvPr id="128" name="TextBox 127">
                <a:extLst>
                  <a:ext uri="{FF2B5EF4-FFF2-40B4-BE49-F238E27FC236}">
                    <a16:creationId xmlns:a16="http://schemas.microsoft.com/office/drawing/2014/main" id="{B0C05763-A8BA-4843-936D-E008DFF0DC6D}"/>
                  </a:ext>
                </a:extLst>
              </p:cNvPr>
              <p:cNvSpPr txBox="1"/>
              <p:nvPr/>
            </p:nvSpPr>
            <p:spPr>
              <a:xfrm rot="16200000">
                <a:off x="5191163" y="2018043"/>
                <a:ext cx="755522" cy="369332"/>
              </a:xfrm>
              <a:prstGeom prst="rect">
                <a:avLst/>
              </a:prstGeom>
              <a:noFill/>
            </p:spPr>
            <p:txBody>
              <a:bodyPr wrap="square" rtlCol="0" anchor="b">
                <a:spAutoFit/>
              </a:bodyPr>
              <a:lstStyle/>
              <a:p>
                <a:r>
                  <a:rPr lang="en-US" dirty="0"/>
                  <a:t>D3</a:t>
                </a:r>
              </a:p>
            </p:txBody>
          </p:sp>
          <p:sp>
            <p:nvSpPr>
              <p:cNvPr id="129" name="TextBox 128">
                <a:extLst>
                  <a:ext uri="{FF2B5EF4-FFF2-40B4-BE49-F238E27FC236}">
                    <a16:creationId xmlns:a16="http://schemas.microsoft.com/office/drawing/2014/main" id="{C8774FFA-CA63-1343-857D-AB6530B3A4C5}"/>
                  </a:ext>
                </a:extLst>
              </p:cNvPr>
              <p:cNvSpPr txBox="1"/>
              <p:nvPr/>
            </p:nvSpPr>
            <p:spPr>
              <a:xfrm rot="16200000">
                <a:off x="5560464" y="2018043"/>
                <a:ext cx="755522" cy="369332"/>
              </a:xfrm>
              <a:prstGeom prst="rect">
                <a:avLst/>
              </a:prstGeom>
              <a:noFill/>
            </p:spPr>
            <p:txBody>
              <a:bodyPr wrap="square" rtlCol="0" anchor="b">
                <a:spAutoFit/>
              </a:bodyPr>
              <a:lstStyle/>
              <a:p>
                <a:r>
                  <a:rPr lang="en-US" dirty="0"/>
                  <a:t>D2</a:t>
                </a:r>
              </a:p>
            </p:txBody>
          </p:sp>
          <p:sp>
            <p:nvSpPr>
              <p:cNvPr id="130" name="TextBox 129">
                <a:extLst>
                  <a:ext uri="{FF2B5EF4-FFF2-40B4-BE49-F238E27FC236}">
                    <a16:creationId xmlns:a16="http://schemas.microsoft.com/office/drawing/2014/main" id="{4F10184E-1BEF-CC45-BC56-FB4A8C79C676}"/>
                  </a:ext>
                </a:extLst>
              </p:cNvPr>
              <p:cNvSpPr txBox="1"/>
              <p:nvPr/>
            </p:nvSpPr>
            <p:spPr>
              <a:xfrm rot="16200000">
                <a:off x="4882917" y="2018043"/>
                <a:ext cx="755522" cy="369332"/>
              </a:xfrm>
              <a:prstGeom prst="rect">
                <a:avLst/>
              </a:prstGeom>
              <a:noFill/>
            </p:spPr>
            <p:txBody>
              <a:bodyPr wrap="square" rtlCol="0" anchor="b">
                <a:spAutoFit/>
              </a:bodyPr>
              <a:lstStyle/>
              <a:p>
                <a:r>
                  <a:rPr lang="en-US" dirty="0"/>
                  <a:t>D4</a:t>
                </a:r>
              </a:p>
            </p:txBody>
          </p:sp>
          <p:sp>
            <p:nvSpPr>
              <p:cNvPr id="131" name="TextBox 130">
                <a:extLst>
                  <a:ext uri="{FF2B5EF4-FFF2-40B4-BE49-F238E27FC236}">
                    <a16:creationId xmlns:a16="http://schemas.microsoft.com/office/drawing/2014/main" id="{56F9CAB3-882A-4D47-B925-0D28E98701C4}"/>
                  </a:ext>
                </a:extLst>
              </p:cNvPr>
              <p:cNvSpPr txBox="1"/>
              <p:nvPr/>
            </p:nvSpPr>
            <p:spPr>
              <a:xfrm rot="16200000">
                <a:off x="4550766" y="2018042"/>
                <a:ext cx="755522" cy="369332"/>
              </a:xfrm>
              <a:prstGeom prst="rect">
                <a:avLst/>
              </a:prstGeom>
              <a:noFill/>
            </p:spPr>
            <p:txBody>
              <a:bodyPr wrap="square" rtlCol="0" anchor="b">
                <a:spAutoFit/>
              </a:bodyPr>
              <a:lstStyle/>
              <a:p>
                <a:r>
                  <a:rPr lang="en-US" dirty="0"/>
                  <a:t>D5</a:t>
                </a:r>
              </a:p>
            </p:txBody>
          </p:sp>
          <p:sp>
            <p:nvSpPr>
              <p:cNvPr id="132" name="TextBox 131">
                <a:extLst>
                  <a:ext uri="{FF2B5EF4-FFF2-40B4-BE49-F238E27FC236}">
                    <a16:creationId xmlns:a16="http://schemas.microsoft.com/office/drawing/2014/main" id="{862E7CEE-A6AC-FA44-BE71-F5E06E8CCFE3}"/>
                  </a:ext>
                </a:extLst>
              </p:cNvPr>
              <p:cNvSpPr txBox="1"/>
              <p:nvPr/>
            </p:nvSpPr>
            <p:spPr>
              <a:xfrm rot="16200000">
                <a:off x="4213701" y="2018042"/>
                <a:ext cx="755522" cy="369332"/>
              </a:xfrm>
              <a:prstGeom prst="rect">
                <a:avLst/>
              </a:prstGeom>
              <a:noFill/>
            </p:spPr>
            <p:txBody>
              <a:bodyPr wrap="square" rtlCol="0" anchor="b">
                <a:spAutoFit/>
              </a:bodyPr>
              <a:lstStyle/>
              <a:p>
                <a:r>
                  <a:rPr lang="en-US" dirty="0"/>
                  <a:t>D6</a:t>
                </a:r>
              </a:p>
            </p:txBody>
          </p:sp>
          <p:sp>
            <p:nvSpPr>
              <p:cNvPr id="133" name="TextBox 132">
                <a:extLst>
                  <a:ext uri="{FF2B5EF4-FFF2-40B4-BE49-F238E27FC236}">
                    <a16:creationId xmlns:a16="http://schemas.microsoft.com/office/drawing/2014/main" id="{67DE39E2-D010-CD4B-BC0D-D80299C73237}"/>
                  </a:ext>
                </a:extLst>
              </p:cNvPr>
              <p:cNvSpPr txBox="1"/>
              <p:nvPr/>
            </p:nvSpPr>
            <p:spPr>
              <a:xfrm rot="16200000">
                <a:off x="3881550" y="2018041"/>
                <a:ext cx="755522" cy="369332"/>
              </a:xfrm>
              <a:prstGeom prst="rect">
                <a:avLst/>
              </a:prstGeom>
              <a:noFill/>
            </p:spPr>
            <p:txBody>
              <a:bodyPr wrap="square" rtlCol="0" anchor="b">
                <a:spAutoFit/>
              </a:bodyPr>
              <a:lstStyle/>
              <a:p>
                <a:r>
                  <a:rPr lang="en-US" dirty="0"/>
                  <a:t>D7</a:t>
                </a:r>
              </a:p>
            </p:txBody>
          </p:sp>
          <p:sp>
            <p:nvSpPr>
              <p:cNvPr id="134" name="TextBox 133">
                <a:extLst>
                  <a:ext uri="{FF2B5EF4-FFF2-40B4-BE49-F238E27FC236}">
                    <a16:creationId xmlns:a16="http://schemas.microsoft.com/office/drawing/2014/main" id="{21E29ABD-5F4A-9643-B8E3-1E2902105A08}"/>
                  </a:ext>
                </a:extLst>
              </p:cNvPr>
              <p:cNvSpPr txBox="1"/>
              <p:nvPr/>
            </p:nvSpPr>
            <p:spPr>
              <a:xfrm rot="16200000">
                <a:off x="3538412" y="2012406"/>
                <a:ext cx="755522" cy="369332"/>
              </a:xfrm>
              <a:prstGeom prst="rect">
                <a:avLst/>
              </a:prstGeom>
              <a:noFill/>
            </p:spPr>
            <p:txBody>
              <a:bodyPr wrap="square" rtlCol="0" anchor="b">
                <a:spAutoFit/>
              </a:bodyPr>
              <a:lstStyle/>
              <a:p>
                <a:r>
                  <a:rPr lang="en-US" dirty="0"/>
                  <a:t>D8</a:t>
                </a:r>
              </a:p>
            </p:txBody>
          </p:sp>
          <p:sp>
            <p:nvSpPr>
              <p:cNvPr id="135" name="TextBox 134">
                <a:extLst>
                  <a:ext uri="{FF2B5EF4-FFF2-40B4-BE49-F238E27FC236}">
                    <a16:creationId xmlns:a16="http://schemas.microsoft.com/office/drawing/2014/main" id="{5931DECD-DCA7-DF42-9DE4-B7D00E64A61C}"/>
                  </a:ext>
                </a:extLst>
              </p:cNvPr>
              <p:cNvSpPr txBox="1"/>
              <p:nvPr/>
            </p:nvSpPr>
            <p:spPr>
              <a:xfrm rot="16200000">
                <a:off x="3204003" y="2018040"/>
                <a:ext cx="755522" cy="369332"/>
              </a:xfrm>
              <a:prstGeom prst="rect">
                <a:avLst/>
              </a:prstGeom>
              <a:noFill/>
            </p:spPr>
            <p:txBody>
              <a:bodyPr wrap="square" rtlCol="0" anchor="b">
                <a:spAutoFit/>
              </a:bodyPr>
              <a:lstStyle/>
              <a:p>
                <a:r>
                  <a:rPr lang="en-US" dirty="0"/>
                  <a:t>D9</a:t>
                </a:r>
              </a:p>
            </p:txBody>
          </p:sp>
          <p:sp>
            <p:nvSpPr>
              <p:cNvPr id="136" name="TextBox 135">
                <a:extLst>
                  <a:ext uri="{FF2B5EF4-FFF2-40B4-BE49-F238E27FC236}">
                    <a16:creationId xmlns:a16="http://schemas.microsoft.com/office/drawing/2014/main" id="{F754B752-430F-5749-B6EF-7285CCDFA64D}"/>
                  </a:ext>
                </a:extLst>
              </p:cNvPr>
              <p:cNvSpPr txBox="1"/>
              <p:nvPr/>
            </p:nvSpPr>
            <p:spPr>
              <a:xfrm rot="16200000">
                <a:off x="2959679" y="2115670"/>
                <a:ext cx="561372" cy="369332"/>
              </a:xfrm>
              <a:prstGeom prst="rect">
                <a:avLst/>
              </a:prstGeom>
              <a:noFill/>
            </p:spPr>
            <p:txBody>
              <a:bodyPr wrap="none" rtlCol="0" anchor="b">
                <a:spAutoFit/>
              </a:bodyPr>
              <a:lstStyle/>
              <a:p>
                <a:r>
                  <a:rPr lang="en-US" dirty="0"/>
                  <a:t>D10</a:t>
                </a:r>
              </a:p>
            </p:txBody>
          </p:sp>
          <p:sp>
            <p:nvSpPr>
              <p:cNvPr id="137" name="TextBox 136">
                <a:extLst>
                  <a:ext uri="{FF2B5EF4-FFF2-40B4-BE49-F238E27FC236}">
                    <a16:creationId xmlns:a16="http://schemas.microsoft.com/office/drawing/2014/main" id="{52B0CCAE-F80F-B142-923D-4328C9E5C17D}"/>
                  </a:ext>
                </a:extLst>
              </p:cNvPr>
              <p:cNvSpPr txBox="1"/>
              <p:nvPr/>
            </p:nvSpPr>
            <p:spPr>
              <a:xfrm rot="16200000">
                <a:off x="2629797" y="2115669"/>
                <a:ext cx="561372" cy="369332"/>
              </a:xfrm>
              <a:prstGeom prst="rect">
                <a:avLst/>
              </a:prstGeom>
              <a:noFill/>
            </p:spPr>
            <p:txBody>
              <a:bodyPr wrap="none" rtlCol="0" anchor="b">
                <a:spAutoFit/>
              </a:bodyPr>
              <a:lstStyle/>
              <a:p>
                <a:r>
                  <a:rPr lang="en-US" dirty="0"/>
                  <a:t>D11</a:t>
                </a:r>
              </a:p>
            </p:txBody>
          </p:sp>
          <p:sp>
            <p:nvSpPr>
              <p:cNvPr id="138" name="TextBox 137">
                <a:extLst>
                  <a:ext uri="{FF2B5EF4-FFF2-40B4-BE49-F238E27FC236}">
                    <a16:creationId xmlns:a16="http://schemas.microsoft.com/office/drawing/2014/main" id="{3D92F2F4-EA26-AD46-ABC3-E932993F4A41}"/>
                  </a:ext>
                </a:extLst>
              </p:cNvPr>
              <p:cNvSpPr txBox="1"/>
              <p:nvPr/>
            </p:nvSpPr>
            <p:spPr>
              <a:xfrm rot="16200000">
                <a:off x="2291071" y="2109481"/>
                <a:ext cx="561372" cy="369332"/>
              </a:xfrm>
              <a:prstGeom prst="rect">
                <a:avLst/>
              </a:prstGeom>
              <a:noFill/>
              <a:ln>
                <a:noFill/>
              </a:ln>
            </p:spPr>
            <p:txBody>
              <a:bodyPr wrap="none" rtlCol="0" anchor="b">
                <a:spAutoFit/>
              </a:bodyPr>
              <a:lstStyle/>
              <a:p>
                <a:r>
                  <a:rPr lang="en-US" dirty="0"/>
                  <a:t>D12</a:t>
                </a:r>
              </a:p>
            </p:txBody>
          </p:sp>
          <p:sp>
            <p:nvSpPr>
              <p:cNvPr id="139" name="TextBox 138">
                <a:extLst>
                  <a:ext uri="{FF2B5EF4-FFF2-40B4-BE49-F238E27FC236}">
                    <a16:creationId xmlns:a16="http://schemas.microsoft.com/office/drawing/2014/main" id="{DB4D914E-0336-184F-A326-A423A540C79C}"/>
                  </a:ext>
                </a:extLst>
              </p:cNvPr>
              <p:cNvSpPr txBox="1"/>
              <p:nvPr/>
            </p:nvSpPr>
            <p:spPr>
              <a:xfrm rot="16200000">
                <a:off x="6291688" y="2121819"/>
                <a:ext cx="626967" cy="307777"/>
              </a:xfrm>
              <a:prstGeom prst="rect">
                <a:avLst/>
              </a:prstGeom>
              <a:noFill/>
            </p:spPr>
            <p:txBody>
              <a:bodyPr wrap="none" rtlCol="0" anchor="b">
                <a:spAutoFit/>
              </a:bodyPr>
              <a:lstStyle/>
              <a:p>
                <a:r>
                  <a:rPr lang="en-US" sz="1400" dirty="0"/>
                  <a:t>RESET</a:t>
                </a:r>
              </a:p>
            </p:txBody>
          </p:sp>
          <p:sp>
            <p:nvSpPr>
              <p:cNvPr id="140" name="TextBox 139">
                <a:extLst>
                  <a:ext uri="{FF2B5EF4-FFF2-40B4-BE49-F238E27FC236}">
                    <a16:creationId xmlns:a16="http://schemas.microsoft.com/office/drawing/2014/main" id="{559F4756-8462-B54F-A344-ADADF47F6DA7}"/>
                  </a:ext>
                </a:extLst>
              </p:cNvPr>
              <p:cNvSpPr txBox="1"/>
              <p:nvPr/>
            </p:nvSpPr>
            <p:spPr>
              <a:xfrm rot="16200000">
                <a:off x="6282405" y="5347815"/>
                <a:ext cx="626967" cy="307777"/>
              </a:xfrm>
              <a:prstGeom prst="rect">
                <a:avLst/>
              </a:prstGeom>
              <a:noFill/>
            </p:spPr>
            <p:txBody>
              <a:bodyPr wrap="none" rtlCol="0" anchor="t">
                <a:spAutoFit/>
              </a:bodyPr>
              <a:lstStyle/>
              <a:p>
                <a:pPr algn="r"/>
                <a:r>
                  <a:rPr lang="en-US" sz="1400" dirty="0"/>
                  <a:t>RESET</a:t>
                </a:r>
              </a:p>
            </p:txBody>
          </p:sp>
          <p:sp>
            <p:nvSpPr>
              <p:cNvPr id="141" name="TextBox 140">
                <a:extLst>
                  <a:ext uri="{FF2B5EF4-FFF2-40B4-BE49-F238E27FC236}">
                    <a16:creationId xmlns:a16="http://schemas.microsoft.com/office/drawing/2014/main" id="{A8B63869-8363-4042-8BF7-0DFC5176F311}"/>
                  </a:ext>
                </a:extLst>
              </p:cNvPr>
              <p:cNvSpPr txBox="1"/>
              <p:nvPr/>
            </p:nvSpPr>
            <p:spPr>
              <a:xfrm rot="16200000">
                <a:off x="2291071" y="5349835"/>
                <a:ext cx="561372" cy="369332"/>
              </a:xfrm>
              <a:prstGeom prst="rect">
                <a:avLst/>
              </a:prstGeom>
              <a:noFill/>
            </p:spPr>
            <p:txBody>
              <a:bodyPr wrap="none" rtlCol="0" anchor="t">
                <a:spAutoFit/>
              </a:bodyPr>
              <a:lstStyle/>
              <a:p>
                <a:pPr algn="r"/>
                <a:r>
                  <a:rPr lang="en-US" dirty="0"/>
                  <a:t>D13</a:t>
                </a:r>
              </a:p>
            </p:txBody>
          </p:sp>
          <p:sp>
            <p:nvSpPr>
              <p:cNvPr id="142" name="TextBox 141">
                <a:extLst>
                  <a:ext uri="{FF2B5EF4-FFF2-40B4-BE49-F238E27FC236}">
                    <a16:creationId xmlns:a16="http://schemas.microsoft.com/office/drawing/2014/main" id="{2160C63A-A693-EC4D-8B97-E65DB7EFBA25}"/>
                  </a:ext>
                </a:extLst>
              </p:cNvPr>
              <p:cNvSpPr txBox="1"/>
              <p:nvPr/>
            </p:nvSpPr>
            <p:spPr>
              <a:xfrm rot="16200000">
                <a:off x="3135168" y="5287726"/>
                <a:ext cx="893194" cy="369332"/>
              </a:xfrm>
              <a:prstGeom prst="rect">
                <a:avLst/>
              </a:prstGeom>
              <a:noFill/>
            </p:spPr>
            <p:txBody>
              <a:bodyPr wrap="none" rtlCol="0" anchor="t">
                <a:spAutoFit/>
              </a:bodyPr>
              <a:lstStyle/>
              <a:p>
                <a:pPr algn="r"/>
                <a:r>
                  <a:rPr lang="en-US" dirty="0"/>
                  <a:t>D14/A0</a:t>
                </a:r>
              </a:p>
            </p:txBody>
          </p:sp>
          <p:sp>
            <p:nvSpPr>
              <p:cNvPr id="143" name="TextBox 142">
                <a:extLst>
                  <a:ext uri="{FF2B5EF4-FFF2-40B4-BE49-F238E27FC236}">
                    <a16:creationId xmlns:a16="http://schemas.microsoft.com/office/drawing/2014/main" id="{C64B7550-6EAE-B643-8CC9-D7F3117DCD56}"/>
                  </a:ext>
                </a:extLst>
              </p:cNvPr>
              <p:cNvSpPr txBox="1"/>
              <p:nvPr/>
            </p:nvSpPr>
            <p:spPr>
              <a:xfrm rot="16200000">
                <a:off x="3469577" y="5295285"/>
                <a:ext cx="893194" cy="369332"/>
              </a:xfrm>
              <a:prstGeom prst="rect">
                <a:avLst/>
              </a:prstGeom>
              <a:noFill/>
            </p:spPr>
            <p:txBody>
              <a:bodyPr wrap="none" rtlCol="0" anchor="t">
                <a:spAutoFit/>
              </a:bodyPr>
              <a:lstStyle/>
              <a:p>
                <a:pPr algn="r"/>
                <a:r>
                  <a:rPr lang="en-US" dirty="0"/>
                  <a:t>D15/A1</a:t>
                </a:r>
              </a:p>
            </p:txBody>
          </p:sp>
          <p:sp>
            <p:nvSpPr>
              <p:cNvPr id="144" name="TextBox 143">
                <a:extLst>
                  <a:ext uri="{FF2B5EF4-FFF2-40B4-BE49-F238E27FC236}">
                    <a16:creationId xmlns:a16="http://schemas.microsoft.com/office/drawing/2014/main" id="{D4231013-EE0A-9040-97F8-E88DAF5392FC}"/>
                  </a:ext>
                </a:extLst>
              </p:cNvPr>
              <p:cNvSpPr txBox="1"/>
              <p:nvPr/>
            </p:nvSpPr>
            <p:spPr>
              <a:xfrm rot="16200000">
                <a:off x="3809768" y="5288279"/>
                <a:ext cx="893194" cy="369332"/>
              </a:xfrm>
              <a:prstGeom prst="rect">
                <a:avLst/>
              </a:prstGeom>
              <a:noFill/>
            </p:spPr>
            <p:txBody>
              <a:bodyPr wrap="none" rtlCol="0" anchor="t">
                <a:spAutoFit/>
              </a:bodyPr>
              <a:lstStyle/>
              <a:p>
                <a:pPr algn="r"/>
                <a:r>
                  <a:rPr lang="en-US" dirty="0"/>
                  <a:t>D16/A2</a:t>
                </a:r>
              </a:p>
            </p:txBody>
          </p:sp>
          <p:sp>
            <p:nvSpPr>
              <p:cNvPr id="145" name="TextBox 144">
                <a:extLst>
                  <a:ext uri="{FF2B5EF4-FFF2-40B4-BE49-F238E27FC236}">
                    <a16:creationId xmlns:a16="http://schemas.microsoft.com/office/drawing/2014/main" id="{4A7E23E2-954C-6441-B48C-036883E89DE9}"/>
                  </a:ext>
                </a:extLst>
              </p:cNvPr>
              <p:cNvSpPr txBox="1"/>
              <p:nvPr/>
            </p:nvSpPr>
            <p:spPr>
              <a:xfrm rot="16200000">
                <a:off x="4137832" y="5287725"/>
                <a:ext cx="893194" cy="369332"/>
              </a:xfrm>
              <a:prstGeom prst="rect">
                <a:avLst/>
              </a:prstGeom>
              <a:noFill/>
            </p:spPr>
            <p:txBody>
              <a:bodyPr wrap="none" rtlCol="0" anchor="t">
                <a:spAutoFit/>
              </a:bodyPr>
              <a:lstStyle/>
              <a:p>
                <a:pPr algn="r"/>
                <a:r>
                  <a:rPr lang="en-US" dirty="0"/>
                  <a:t>D17/A3</a:t>
                </a:r>
              </a:p>
            </p:txBody>
          </p:sp>
          <p:sp>
            <p:nvSpPr>
              <p:cNvPr id="146" name="TextBox 145">
                <a:extLst>
                  <a:ext uri="{FF2B5EF4-FFF2-40B4-BE49-F238E27FC236}">
                    <a16:creationId xmlns:a16="http://schemas.microsoft.com/office/drawing/2014/main" id="{6FC63258-E63B-9C43-B22F-6692EB6873A2}"/>
                  </a:ext>
                </a:extLst>
              </p:cNvPr>
              <p:cNvSpPr txBox="1"/>
              <p:nvPr/>
            </p:nvSpPr>
            <p:spPr>
              <a:xfrm rot="16200000">
                <a:off x="4485533" y="5293916"/>
                <a:ext cx="893194" cy="369332"/>
              </a:xfrm>
              <a:prstGeom prst="rect">
                <a:avLst/>
              </a:prstGeom>
              <a:noFill/>
            </p:spPr>
            <p:txBody>
              <a:bodyPr wrap="none" rtlCol="0" anchor="t">
                <a:spAutoFit/>
              </a:bodyPr>
              <a:lstStyle/>
              <a:p>
                <a:pPr algn="r"/>
                <a:r>
                  <a:rPr lang="en-US" dirty="0"/>
                  <a:t>D18/A4</a:t>
                </a:r>
              </a:p>
            </p:txBody>
          </p:sp>
          <p:sp>
            <p:nvSpPr>
              <p:cNvPr id="147" name="TextBox 146">
                <a:extLst>
                  <a:ext uri="{FF2B5EF4-FFF2-40B4-BE49-F238E27FC236}">
                    <a16:creationId xmlns:a16="http://schemas.microsoft.com/office/drawing/2014/main" id="{21BEE0C7-1812-4546-913C-4D153362E4EA}"/>
                  </a:ext>
                </a:extLst>
              </p:cNvPr>
              <p:cNvSpPr txBox="1"/>
              <p:nvPr/>
            </p:nvSpPr>
            <p:spPr>
              <a:xfrm rot="16200000">
                <a:off x="4811508" y="5286516"/>
                <a:ext cx="893194" cy="369332"/>
              </a:xfrm>
              <a:prstGeom prst="rect">
                <a:avLst/>
              </a:prstGeom>
              <a:noFill/>
            </p:spPr>
            <p:txBody>
              <a:bodyPr wrap="none" rtlCol="0" anchor="t">
                <a:spAutoFit/>
              </a:bodyPr>
              <a:lstStyle/>
              <a:p>
                <a:pPr algn="r"/>
                <a:r>
                  <a:rPr lang="en-US" dirty="0"/>
                  <a:t>D19/A5</a:t>
                </a:r>
              </a:p>
            </p:txBody>
          </p:sp>
          <p:sp>
            <p:nvSpPr>
              <p:cNvPr id="148" name="TextBox 147">
                <a:extLst>
                  <a:ext uri="{FF2B5EF4-FFF2-40B4-BE49-F238E27FC236}">
                    <a16:creationId xmlns:a16="http://schemas.microsoft.com/office/drawing/2014/main" id="{32BC7388-9DAD-CC43-BCCC-A1FCA2F56FA8}"/>
                  </a:ext>
                </a:extLst>
              </p:cNvPr>
              <p:cNvSpPr txBox="1"/>
              <p:nvPr/>
            </p:nvSpPr>
            <p:spPr>
              <a:xfrm rot="16200000">
                <a:off x="5379414" y="5288581"/>
                <a:ext cx="434734" cy="369332"/>
              </a:xfrm>
              <a:prstGeom prst="rect">
                <a:avLst/>
              </a:prstGeom>
              <a:noFill/>
            </p:spPr>
            <p:txBody>
              <a:bodyPr wrap="none" rtlCol="0" anchor="t">
                <a:spAutoFit/>
              </a:bodyPr>
              <a:lstStyle/>
              <a:p>
                <a:pPr algn="r"/>
                <a:r>
                  <a:rPr lang="en-US" dirty="0"/>
                  <a:t>A6</a:t>
                </a:r>
              </a:p>
            </p:txBody>
          </p:sp>
          <p:sp>
            <p:nvSpPr>
              <p:cNvPr id="149" name="TextBox 148">
                <a:extLst>
                  <a:ext uri="{FF2B5EF4-FFF2-40B4-BE49-F238E27FC236}">
                    <a16:creationId xmlns:a16="http://schemas.microsoft.com/office/drawing/2014/main" id="{0FEE2B37-BBE7-D848-84FB-11904C433307}"/>
                  </a:ext>
                </a:extLst>
              </p:cNvPr>
              <p:cNvSpPr txBox="1"/>
              <p:nvPr/>
            </p:nvSpPr>
            <p:spPr>
              <a:xfrm rot="16200000">
                <a:off x="5719976" y="5293915"/>
                <a:ext cx="434734" cy="369332"/>
              </a:xfrm>
              <a:prstGeom prst="rect">
                <a:avLst/>
              </a:prstGeom>
              <a:noFill/>
            </p:spPr>
            <p:txBody>
              <a:bodyPr wrap="none" rtlCol="0" anchor="t">
                <a:spAutoFit/>
              </a:bodyPr>
              <a:lstStyle/>
              <a:p>
                <a:pPr algn="r"/>
                <a:r>
                  <a:rPr lang="en-US" dirty="0"/>
                  <a:t>A7</a:t>
                </a:r>
              </a:p>
            </p:txBody>
          </p:sp>
        </p:grpSp>
        <p:sp>
          <p:nvSpPr>
            <p:cNvPr id="103" name="Rectangle 102">
              <a:extLst>
                <a:ext uri="{FF2B5EF4-FFF2-40B4-BE49-F238E27FC236}">
                  <a16:creationId xmlns:a16="http://schemas.microsoft.com/office/drawing/2014/main" id="{30AD1025-3B21-3F4F-915A-9B504B034787}"/>
                </a:ext>
              </a:extLst>
            </p:cNvPr>
            <p:cNvSpPr/>
            <p:nvPr/>
          </p:nvSpPr>
          <p:spPr>
            <a:xfrm rot="16200000">
              <a:off x="2177672"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PB4</a:t>
              </a:r>
            </a:p>
          </p:txBody>
        </p:sp>
        <p:sp>
          <p:nvSpPr>
            <p:cNvPr id="104" name="Rectangle 103">
              <a:extLst>
                <a:ext uri="{FF2B5EF4-FFF2-40B4-BE49-F238E27FC236}">
                  <a16:creationId xmlns:a16="http://schemas.microsoft.com/office/drawing/2014/main" id="{698980F7-71FE-8248-8275-0A69DB270FC4}"/>
                </a:ext>
              </a:extLst>
            </p:cNvPr>
            <p:cNvSpPr/>
            <p:nvPr/>
          </p:nvSpPr>
          <p:spPr>
            <a:xfrm rot="16200000">
              <a:off x="251562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PB3</a:t>
              </a:r>
            </a:p>
          </p:txBody>
        </p:sp>
        <p:sp>
          <p:nvSpPr>
            <p:cNvPr id="105" name="Rectangle 104">
              <a:extLst>
                <a:ext uri="{FF2B5EF4-FFF2-40B4-BE49-F238E27FC236}">
                  <a16:creationId xmlns:a16="http://schemas.microsoft.com/office/drawing/2014/main" id="{776775BE-1D35-6747-8E73-D242ED9B5DC2}"/>
                </a:ext>
              </a:extLst>
            </p:cNvPr>
            <p:cNvSpPr/>
            <p:nvPr/>
          </p:nvSpPr>
          <p:spPr>
            <a:xfrm rot="16200000">
              <a:off x="2854600"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PB2</a:t>
              </a:r>
            </a:p>
          </p:txBody>
        </p:sp>
        <p:sp>
          <p:nvSpPr>
            <p:cNvPr id="106" name="Rectangle 105">
              <a:extLst>
                <a:ext uri="{FF2B5EF4-FFF2-40B4-BE49-F238E27FC236}">
                  <a16:creationId xmlns:a16="http://schemas.microsoft.com/office/drawing/2014/main" id="{58A2E993-D22C-2A48-8456-CF22B10CCD1C}"/>
                </a:ext>
              </a:extLst>
            </p:cNvPr>
            <p:cNvSpPr/>
            <p:nvPr/>
          </p:nvSpPr>
          <p:spPr>
            <a:xfrm rot="16200000">
              <a:off x="3187677"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PB1</a:t>
              </a:r>
            </a:p>
          </p:txBody>
        </p:sp>
        <p:sp>
          <p:nvSpPr>
            <p:cNvPr id="107" name="Rectangle 106">
              <a:extLst>
                <a:ext uri="{FF2B5EF4-FFF2-40B4-BE49-F238E27FC236}">
                  <a16:creationId xmlns:a16="http://schemas.microsoft.com/office/drawing/2014/main" id="{AEF1ECDD-3295-3F48-9208-8407E2C556EE}"/>
                </a:ext>
              </a:extLst>
            </p:cNvPr>
            <p:cNvSpPr/>
            <p:nvPr/>
          </p:nvSpPr>
          <p:spPr>
            <a:xfrm rot="16200000">
              <a:off x="3522349" y="1184839"/>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PB0</a:t>
              </a:r>
            </a:p>
          </p:txBody>
        </p:sp>
        <p:sp>
          <p:nvSpPr>
            <p:cNvPr id="108" name="Rectangle 107">
              <a:extLst>
                <a:ext uri="{FF2B5EF4-FFF2-40B4-BE49-F238E27FC236}">
                  <a16:creationId xmlns:a16="http://schemas.microsoft.com/office/drawing/2014/main" id="{D86F310E-B307-1D4A-8B6D-9156B4133BBA}"/>
                </a:ext>
              </a:extLst>
            </p:cNvPr>
            <p:cNvSpPr/>
            <p:nvPr/>
          </p:nvSpPr>
          <p:spPr>
            <a:xfrm rot="16200000">
              <a:off x="38625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PD7</a:t>
              </a:r>
            </a:p>
          </p:txBody>
        </p:sp>
        <p:sp>
          <p:nvSpPr>
            <p:cNvPr id="109" name="Rectangle 108">
              <a:extLst>
                <a:ext uri="{FF2B5EF4-FFF2-40B4-BE49-F238E27FC236}">
                  <a16:creationId xmlns:a16="http://schemas.microsoft.com/office/drawing/2014/main" id="{1ECD553B-E5BA-DA44-A254-7B0B680A3966}"/>
                </a:ext>
              </a:extLst>
            </p:cNvPr>
            <p:cNvSpPr/>
            <p:nvPr/>
          </p:nvSpPr>
          <p:spPr>
            <a:xfrm rot="16200000">
              <a:off x="420231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PD6</a:t>
              </a:r>
            </a:p>
          </p:txBody>
        </p:sp>
        <p:sp>
          <p:nvSpPr>
            <p:cNvPr id="110" name="Rectangle 109">
              <a:extLst>
                <a:ext uri="{FF2B5EF4-FFF2-40B4-BE49-F238E27FC236}">
                  <a16:creationId xmlns:a16="http://schemas.microsoft.com/office/drawing/2014/main" id="{6BF04431-D485-EF45-8C34-BCB9FE9287C3}"/>
                </a:ext>
              </a:extLst>
            </p:cNvPr>
            <p:cNvSpPr/>
            <p:nvPr/>
          </p:nvSpPr>
          <p:spPr>
            <a:xfrm rot="16200000">
              <a:off x="4535940" y="1185976"/>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PD5</a:t>
              </a:r>
            </a:p>
          </p:txBody>
        </p:sp>
        <p:sp>
          <p:nvSpPr>
            <p:cNvPr id="111" name="Rectangle 110">
              <a:extLst>
                <a:ext uri="{FF2B5EF4-FFF2-40B4-BE49-F238E27FC236}">
                  <a16:creationId xmlns:a16="http://schemas.microsoft.com/office/drawing/2014/main" id="{E0CC339C-AFDF-2947-8233-6DDE7940DF64}"/>
                </a:ext>
              </a:extLst>
            </p:cNvPr>
            <p:cNvSpPr/>
            <p:nvPr/>
          </p:nvSpPr>
          <p:spPr>
            <a:xfrm rot="16200000">
              <a:off x="4867209"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PD4</a:t>
              </a:r>
            </a:p>
          </p:txBody>
        </p:sp>
        <p:sp>
          <p:nvSpPr>
            <p:cNvPr id="112" name="Rectangle 111">
              <a:extLst>
                <a:ext uri="{FF2B5EF4-FFF2-40B4-BE49-F238E27FC236}">
                  <a16:creationId xmlns:a16="http://schemas.microsoft.com/office/drawing/2014/main" id="{8DD43D00-426F-384E-9A9D-2057EB0F1315}"/>
                </a:ext>
              </a:extLst>
            </p:cNvPr>
            <p:cNvSpPr/>
            <p:nvPr/>
          </p:nvSpPr>
          <p:spPr>
            <a:xfrm rot="16200000">
              <a:off x="520496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PD3</a:t>
              </a:r>
            </a:p>
          </p:txBody>
        </p:sp>
        <p:sp>
          <p:nvSpPr>
            <p:cNvPr id="113" name="Rectangle 112">
              <a:extLst>
                <a:ext uri="{FF2B5EF4-FFF2-40B4-BE49-F238E27FC236}">
                  <a16:creationId xmlns:a16="http://schemas.microsoft.com/office/drawing/2014/main" id="{8FB8FDC6-D453-AD42-9CBC-DFBED899CDB8}"/>
                </a:ext>
              </a:extLst>
            </p:cNvPr>
            <p:cNvSpPr/>
            <p:nvPr/>
          </p:nvSpPr>
          <p:spPr>
            <a:xfrm rot="16200000">
              <a:off x="5543257"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PD2</a:t>
              </a:r>
            </a:p>
          </p:txBody>
        </p:sp>
        <p:sp>
          <p:nvSpPr>
            <p:cNvPr id="114" name="Rectangle 113">
              <a:extLst>
                <a:ext uri="{FF2B5EF4-FFF2-40B4-BE49-F238E27FC236}">
                  <a16:creationId xmlns:a16="http://schemas.microsoft.com/office/drawing/2014/main" id="{6BC8B58B-49CB-0C44-97A0-09C6F04F408B}"/>
                </a:ext>
              </a:extLst>
            </p:cNvPr>
            <p:cNvSpPr/>
            <p:nvPr/>
          </p:nvSpPr>
          <p:spPr>
            <a:xfrm rot="16200000">
              <a:off x="6550835"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PD0</a:t>
              </a:r>
            </a:p>
          </p:txBody>
        </p:sp>
        <p:sp>
          <p:nvSpPr>
            <p:cNvPr id="115" name="Rectangle 114">
              <a:extLst>
                <a:ext uri="{FF2B5EF4-FFF2-40B4-BE49-F238E27FC236}">
                  <a16:creationId xmlns:a16="http://schemas.microsoft.com/office/drawing/2014/main" id="{CDF879D1-D389-1E43-AF87-3A89C0A701C0}"/>
                </a:ext>
              </a:extLst>
            </p:cNvPr>
            <p:cNvSpPr/>
            <p:nvPr/>
          </p:nvSpPr>
          <p:spPr>
            <a:xfrm rot="16200000">
              <a:off x="6880823" y="1184839"/>
              <a:ext cx="78817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PD1</a:t>
              </a:r>
            </a:p>
          </p:txBody>
        </p:sp>
        <p:sp>
          <p:nvSpPr>
            <p:cNvPr id="116" name="Rectangle 115">
              <a:extLst>
                <a:ext uri="{FF2B5EF4-FFF2-40B4-BE49-F238E27FC236}">
                  <a16:creationId xmlns:a16="http://schemas.microsoft.com/office/drawing/2014/main" id="{4B8B92D9-549D-2141-BCBF-E03AF05CC5AD}"/>
                </a:ext>
              </a:extLst>
            </p:cNvPr>
            <p:cNvSpPr/>
            <p:nvPr/>
          </p:nvSpPr>
          <p:spPr>
            <a:xfrm rot="16200000">
              <a:off x="6208391" y="1184839"/>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17" name="Rectangle 116">
              <a:extLst>
                <a:ext uri="{FF2B5EF4-FFF2-40B4-BE49-F238E27FC236}">
                  <a16:creationId xmlns:a16="http://schemas.microsoft.com/office/drawing/2014/main" id="{E87E62DD-2DF8-3742-85A7-9EFA4B59F529}"/>
                </a:ext>
              </a:extLst>
            </p:cNvPr>
            <p:cNvSpPr/>
            <p:nvPr/>
          </p:nvSpPr>
          <p:spPr>
            <a:xfrm rot="16200000">
              <a:off x="2177672" y="6158124"/>
              <a:ext cx="788171" cy="3693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PB5</a:t>
              </a:r>
            </a:p>
          </p:txBody>
        </p:sp>
        <p:sp>
          <p:nvSpPr>
            <p:cNvPr id="118" name="Rectangle 117">
              <a:extLst>
                <a:ext uri="{FF2B5EF4-FFF2-40B4-BE49-F238E27FC236}">
                  <a16:creationId xmlns:a16="http://schemas.microsoft.com/office/drawing/2014/main" id="{C9260980-5AD6-5549-8F6F-4EFE8C0B2E7F}"/>
                </a:ext>
              </a:extLst>
            </p:cNvPr>
            <p:cNvSpPr/>
            <p:nvPr/>
          </p:nvSpPr>
          <p:spPr>
            <a:xfrm rot="16200000">
              <a:off x="318767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PC0</a:t>
              </a:r>
            </a:p>
          </p:txBody>
        </p:sp>
        <p:sp>
          <p:nvSpPr>
            <p:cNvPr id="119" name="Rectangle 118">
              <a:extLst>
                <a:ext uri="{FF2B5EF4-FFF2-40B4-BE49-F238E27FC236}">
                  <a16:creationId xmlns:a16="http://schemas.microsoft.com/office/drawing/2014/main" id="{8134DF61-13A9-004D-9AA2-422C573C24D6}"/>
                </a:ext>
              </a:extLst>
            </p:cNvPr>
            <p:cNvSpPr/>
            <p:nvPr/>
          </p:nvSpPr>
          <p:spPr>
            <a:xfrm rot="16200000">
              <a:off x="3522349"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PC1</a:t>
              </a:r>
            </a:p>
          </p:txBody>
        </p:sp>
        <p:sp>
          <p:nvSpPr>
            <p:cNvPr id="120" name="Rectangle 119">
              <a:extLst>
                <a:ext uri="{FF2B5EF4-FFF2-40B4-BE49-F238E27FC236}">
                  <a16:creationId xmlns:a16="http://schemas.microsoft.com/office/drawing/2014/main" id="{9036A45D-A541-7146-8149-420B34DE451C}"/>
                </a:ext>
              </a:extLst>
            </p:cNvPr>
            <p:cNvSpPr/>
            <p:nvPr/>
          </p:nvSpPr>
          <p:spPr>
            <a:xfrm rot="16200000">
              <a:off x="3862567"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PC2</a:t>
              </a:r>
            </a:p>
          </p:txBody>
        </p:sp>
        <p:sp>
          <p:nvSpPr>
            <p:cNvPr id="121" name="Rectangle 120">
              <a:extLst>
                <a:ext uri="{FF2B5EF4-FFF2-40B4-BE49-F238E27FC236}">
                  <a16:creationId xmlns:a16="http://schemas.microsoft.com/office/drawing/2014/main" id="{9327C195-E11C-774E-AD30-F5C79049250D}"/>
                </a:ext>
              </a:extLst>
            </p:cNvPr>
            <p:cNvSpPr/>
            <p:nvPr/>
          </p:nvSpPr>
          <p:spPr>
            <a:xfrm rot="16200000">
              <a:off x="4202315"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PC3</a:t>
              </a:r>
            </a:p>
          </p:txBody>
        </p:sp>
        <p:sp>
          <p:nvSpPr>
            <p:cNvPr id="122" name="Rectangle 121">
              <a:extLst>
                <a:ext uri="{FF2B5EF4-FFF2-40B4-BE49-F238E27FC236}">
                  <a16:creationId xmlns:a16="http://schemas.microsoft.com/office/drawing/2014/main" id="{A1123FB3-E1AB-5D4F-8BB1-FF57A39A9650}"/>
                </a:ext>
              </a:extLst>
            </p:cNvPr>
            <p:cNvSpPr/>
            <p:nvPr/>
          </p:nvSpPr>
          <p:spPr>
            <a:xfrm rot="16200000">
              <a:off x="4535940" y="615757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PC4</a:t>
              </a:r>
            </a:p>
          </p:txBody>
        </p:sp>
        <p:sp>
          <p:nvSpPr>
            <p:cNvPr id="123" name="Rectangle 122">
              <a:extLst>
                <a:ext uri="{FF2B5EF4-FFF2-40B4-BE49-F238E27FC236}">
                  <a16:creationId xmlns:a16="http://schemas.microsoft.com/office/drawing/2014/main" id="{B036C95D-7D9F-EF4B-A0B5-0467CDB8CC16}"/>
                </a:ext>
              </a:extLst>
            </p:cNvPr>
            <p:cNvSpPr/>
            <p:nvPr/>
          </p:nvSpPr>
          <p:spPr>
            <a:xfrm rot="16200000">
              <a:off x="6208391"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PC6</a:t>
              </a:r>
            </a:p>
          </p:txBody>
        </p:sp>
        <p:sp>
          <p:nvSpPr>
            <p:cNvPr id="124" name="Rectangle 123">
              <a:extLst>
                <a:ext uri="{FF2B5EF4-FFF2-40B4-BE49-F238E27FC236}">
                  <a16:creationId xmlns:a16="http://schemas.microsoft.com/office/drawing/2014/main" id="{6DDB36A5-AAE9-EA48-8AD7-742B84561FFE}"/>
                </a:ext>
              </a:extLst>
            </p:cNvPr>
            <p:cNvSpPr/>
            <p:nvPr/>
          </p:nvSpPr>
          <p:spPr>
            <a:xfrm rot="16200000">
              <a:off x="4866588" y="6158124"/>
              <a:ext cx="788171" cy="3693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PC5</a:t>
              </a:r>
            </a:p>
          </p:txBody>
        </p:sp>
      </p:grpSp>
    </p:spTree>
    <p:extLst>
      <p:ext uri="{BB962C8B-B14F-4D97-AF65-F5344CB8AC3E}">
        <p14:creationId xmlns:p14="http://schemas.microsoft.com/office/powerpoint/2010/main" val="3688637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2F696-F45D-3C4A-87A0-D847966D8E08}"/>
              </a:ext>
            </a:extLst>
          </p:cNvPr>
          <p:cNvSpPr>
            <a:spLocks noGrp="1"/>
          </p:cNvSpPr>
          <p:nvPr>
            <p:ph type="title"/>
          </p:nvPr>
        </p:nvSpPr>
        <p:spPr/>
        <p:txBody>
          <a:bodyPr/>
          <a:lstStyle/>
          <a:p>
            <a:r>
              <a:rPr lang="en-US" dirty="0"/>
              <a:t>Recall:</a:t>
            </a:r>
            <a:br>
              <a:rPr lang="en-US" dirty="0"/>
            </a:br>
            <a:r>
              <a:rPr lang="en-US" dirty="0"/>
              <a:t>Context Switch</a:t>
            </a:r>
          </a:p>
        </p:txBody>
      </p:sp>
      <p:sp>
        <p:nvSpPr>
          <p:cNvPr id="7" name="Content Placeholder 6">
            <a:extLst>
              <a:ext uri="{FF2B5EF4-FFF2-40B4-BE49-F238E27FC236}">
                <a16:creationId xmlns:a16="http://schemas.microsoft.com/office/drawing/2014/main" id="{58F55673-179A-2449-B5D4-92841539CAC5}"/>
              </a:ext>
            </a:extLst>
          </p:cNvPr>
          <p:cNvSpPr>
            <a:spLocks noGrp="1"/>
          </p:cNvSpPr>
          <p:nvPr>
            <p:ph idx="1"/>
          </p:nvPr>
        </p:nvSpPr>
        <p:spPr/>
        <p:txBody>
          <a:bodyPr>
            <a:normAutofit/>
          </a:bodyPr>
          <a:lstStyle/>
          <a:p>
            <a:pPr marL="0" indent="0">
              <a:buNone/>
            </a:pPr>
            <a:r>
              <a:rPr lang="en-US" dirty="0"/>
              <a:t>OS Scheduler:</a:t>
            </a:r>
          </a:p>
          <a:p>
            <a:r>
              <a:rPr lang="en-US" dirty="0"/>
              <a:t>Pauses executing process</a:t>
            </a:r>
          </a:p>
          <a:p>
            <a:r>
              <a:rPr lang="en-US" dirty="0"/>
              <a:t>Saves executing process’s context to memory</a:t>
            </a:r>
          </a:p>
          <a:p>
            <a:pPr lvl="1"/>
            <a:r>
              <a:rPr lang="en-US" dirty="0"/>
              <a:t>Registers, stack pointer, program counter, etc.</a:t>
            </a:r>
          </a:p>
          <a:p>
            <a:r>
              <a:rPr lang="en-US" dirty="0"/>
              <a:t>Selects waiting process to be scheduled for execution</a:t>
            </a:r>
          </a:p>
          <a:p>
            <a:r>
              <a:rPr lang="en-US" dirty="0"/>
              <a:t>Restores scheduled process’s context from memory</a:t>
            </a:r>
          </a:p>
          <a:p>
            <a:endParaRPr lang="en-US" dirty="0"/>
          </a:p>
          <a:p>
            <a:r>
              <a:rPr lang="en-US" dirty="0"/>
              <a:t>Allows concurrency even on computer with one single-core processor</a:t>
            </a:r>
          </a:p>
        </p:txBody>
      </p:sp>
      <p:sp>
        <p:nvSpPr>
          <p:cNvPr id="2" name="Footer Placeholder 1">
            <a:extLst>
              <a:ext uri="{FF2B5EF4-FFF2-40B4-BE49-F238E27FC236}">
                <a16:creationId xmlns:a16="http://schemas.microsoft.com/office/drawing/2014/main" id="{FE543185-385E-5249-A1DF-A5C9A666C1AC}"/>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A52DAF7E-163F-FA4C-9209-10D3A5D28198}"/>
              </a:ext>
            </a:extLst>
          </p:cNvPr>
          <p:cNvSpPr>
            <a:spLocks noGrp="1"/>
          </p:cNvSpPr>
          <p:nvPr>
            <p:ph type="sldNum" sz="quarter" idx="12"/>
          </p:nvPr>
        </p:nvSpPr>
        <p:spPr/>
        <p:txBody>
          <a:bodyPr/>
          <a:lstStyle/>
          <a:p>
            <a:fld id="{B30C84D9-7A41-4FEB-892B-80917372DB87}" type="slidenum">
              <a:rPr lang="en-US" smtClean="0"/>
              <a:t>130</a:t>
            </a:fld>
            <a:endParaRPr lang="en-US"/>
          </a:p>
        </p:txBody>
      </p:sp>
      <p:sp>
        <p:nvSpPr>
          <p:cNvPr id="8" name="Text Placeholder 7">
            <a:extLst>
              <a:ext uri="{FF2B5EF4-FFF2-40B4-BE49-F238E27FC236}">
                <a16:creationId xmlns:a16="http://schemas.microsoft.com/office/drawing/2014/main" id="{E2F78B7F-FB64-2A40-8A24-0F73211A6812}"/>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82AA6F2-AE68-C243-857C-0B590807FB19}"/>
              </a:ext>
            </a:extLst>
          </p:cNvPr>
          <p:cNvGrpSpPr/>
          <p:nvPr/>
        </p:nvGrpSpPr>
        <p:grpSpPr>
          <a:xfrm>
            <a:off x="5574446" y="329952"/>
            <a:ext cx="6451299" cy="2632572"/>
            <a:chOff x="1366319" y="2652765"/>
            <a:chExt cx="6451299" cy="2632572"/>
          </a:xfrm>
        </p:grpSpPr>
        <p:sp>
          <p:nvSpPr>
            <p:cNvPr id="10" name="TextBox 9">
              <a:extLst>
                <a:ext uri="{FF2B5EF4-FFF2-40B4-BE49-F238E27FC236}">
                  <a16:creationId xmlns:a16="http://schemas.microsoft.com/office/drawing/2014/main" id="{116C6C41-47AB-0B42-A649-1F3F91DA67C8}"/>
                </a:ext>
              </a:extLst>
            </p:cNvPr>
            <p:cNvSpPr txBox="1"/>
            <p:nvPr/>
          </p:nvSpPr>
          <p:spPr>
            <a:xfrm>
              <a:off x="1889090" y="2652765"/>
              <a:ext cx="1064202" cy="369332"/>
            </a:xfrm>
            <a:prstGeom prst="rect">
              <a:avLst/>
            </a:prstGeom>
            <a:noFill/>
          </p:spPr>
          <p:txBody>
            <a:bodyPr wrap="none" rtlCol="0">
              <a:spAutoFit/>
            </a:bodyPr>
            <a:lstStyle/>
            <a:p>
              <a:r>
                <a:rPr lang="en-US" dirty="0"/>
                <a:t>Process 1</a:t>
              </a:r>
            </a:p>
          </p:txBody>
        </p:sp>
        <p:sp>
          <p:nvSpPr>
            <p:cNvPr id="11" name="TextBox 10">
              <a:extLst>
                <a:ext uri="{FF2B5EF4-FFF2-40B4-BE49-F238E27FC236}">
                  <a16:creationId xmlns:a16="http://schemas.microsoft.com/office/drawing/2014/main" id="{C135CC3E-8126-D54E-B411-FD249DBC7A5B}"/>
                </a:ext>
              </a:extLst>
            </p:cNvPr>
            <p:cNvSpPr txBox="1"/>
            <p:nvPr/>
          </p:nvSpPr>
          <p:spPr>
            <a:xfrm>
              <a:off x="1889090" y="3799507"/>
              <a:ext cx="1064202" cy="369332"/>
            </a:xfrm>
            <a:prstGeom prst="rect">
              <a:avLst/>
            </a:prstGeom>
            <a:noFill/>
          </p:spPr>
          <p:txBody>
            <a:bodyPr wrap="none" rtlCol="0">
              <a:spAutoFit/>
            </a:bodyPr>
            <a:lstStyle/>
            <a:p>
              <a:r>
                <a:rPr lang="en-US" dirty="0"/>
                <a:t>Process 2</a:t>
              </a:r>
            </a:p>
          </p:txBody>
        </p:sp>
        <p:sp>
          <p:nvSpPr>
            <p:cNvPr id="12" name="Rectangle 11">
              <a:extLst>
                <a:ext uri="{FF2B5EF4-FFF2-40B4-BE49-F238E27FC236}">
                  <a16:creationId xmlns:a16="http://schemas.microsoft.com/office/drawing/2014/main" id="{15C0614A-2B9D-E646-AEBF-826A98AB3012}"/>
                </a:ext>
              </a:extLst>
            </p:cNvPr>
            <p:cNvSpPr/>
            <p:nvPr/>
          </p:nvSpPr>
          <p:spPr>
            <a:xfrm>
              <a:off x="3266364" y="3187517"/>
              <a:ext cx="4550208" cy="446570"/>
            </a:xfrm>
            <a:prstGeom prst="rect">
              <a:avLst/>
            </a:prstGeom>
            <a:solidFill>
              <a:srgbClr val="1E3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916838-6329-8B41-950C-F6D9F0D29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292" y="3187517"/>
              <a:ext cx="428732" cy="446570"/>
            </a:xfrm>
            <a:prstGeom prst="rect">
              <a:avLst/>
            </a:prstGeom>
          </p:spPr>
        </p:pic>
        <p:sp>
          <p:nvSpPr>
            <p:cNvPr id="14" name="TextBox 13">
              <a:extLst>
                <a:ext uri="{FF2B5EF4-FFF2-40B4-BE49-F238E27FC236}">
                  <a16:creationId xmlns:a16="http://schemas.microsoft.com/office/drawing/2014/main" id="{FABA65BD-9D18-7B47-9969-B656799DD073}"/>
                </a:ext>
              </a:extLst>
            </p:cNvPr>
            <p:cNvSpPr txBox="1"/>
            <p:nvPr/>
          </p:nvSpPr>
          <p:spPr>
            <a:xfrm>
              <a:off x="1366319" y="3240867"/>
              <a:ext cx="1586973" cy="369332"/>
            </a:xfrm>
            <a:prstGeom prst="rect">
              <a:avLst/>
            </a:prstGeom>
            <a:noFill/>
          </p:spPr>
          <p:txBody>
            <a:bodyPr wrap="none" rtlCol="0">
              <a:spAutoFit/>
            </a:bodyPr>
            <a:lstStyle/>
            <a:p>
              <a:r>
                <a:rPr lang="en-US" dirty="0"/>
                <a:t>Processor Core</a:t>
              </a:r>
            </a:p>
          </p:txBody>
        </p:sp>
        <p:pic>
          <p:nvPicPr>
            <p:cNvPr id="15" name="Picture 14">
              <a:extLst>
                <a:ext uri="{FF2B5EF4-FFF2-40B4-BE49-F238E27FC236}">
                  <a16:creationId xmlns:a16="http://schemas.microsoft.com/office/drawing/2014/main" id="{BE525E52-E0EB-E742-A6A5-FCC09DA6FF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3774054"/>
              <a:ext cx="247610" cy="390958"/>
            </a:xfrm>
            <a:prstGeom prst="rect">
              <a:avLst/>
            </a:prstGeom>
          </p:spPr>
        </p:pic>
        <p:pic>
          <p:nvPicPr>
            <p:cNvPr id="16" name="Picture 15">
              <a:extLst>
                <a:ext uri="{FF2B5EF4-FFF2-40B4-BE49-F238E27FC236}">
                  <a16:creationId xmlns:a16="http://schemas.microsoft.com/office/drawing/2014/main" id="{27B96E49-23E7-B148-A18D-CE7D45622C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3775619"/>
              <a:ext cx="311763" cy="384832"/>
            </a:xfrm>
            <a:prstGeom prst="rect">
              <a:avLst/>
            </a:prstGeom>
          </p:spPr>
        </p:pic>
        <p:pic>
          <p:nvPicPr>
            <p:cNvPr id="17" name="Picture 16">
              <a:extLst>
                <a:ext uri="{FF2B5EF4-FFF2-40B4-BE49-F238E27FC236}">
                  <a16:creationId xmlns:a16="http://schemas.microsoft.com/office/drawing/2014/main" id="{E8769FF9-0FE8-1F43-B296-788EA09D20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58219" y="2667074"/>
              <a:ext cx="247610" cy="390958"/>
            </a:xfrm>
            <a:prstGeom prst="rect">
              <a:avLst/>
            </a:prstGeom>
          </p:spPr>
        </p:pic>
        <p:pic>
          <p:nvPicPr>
            <p:cNvPr id="18" name="Picture 17">
              <a:extLst>
                <a:ext uri="{FF2B5EF4-FFF2-40B4-BE49-F238E27FC236}">
                  <a16:creationId xmlns:a16="http://schemas.microsoft.com/office/drawing/2014/main" id="{241D4F7E-C71B-5A46-B270-436CD24A43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292" y="2668639"/>
              <a:ext cx="311763" cy="384832"/>
            </a:xfrm>
            <a:prstGeom prst="rect">
              <a:avLst/>
            </a:prstGeom>
          </p:spPr>
        </p:pic>
        <p:sp>
          <p:nvSpPr>
            <p:cNvPr id="19" name="TextBox 18">
              <a:extLst>
                <a:ext uri="{FF2B5EF4-FFF2-40B4-BE49-F238E27FC236}">
                  <a16:creationId xmlns:a16="http://schemas.microsoft.com/office/drawing/2014/main" id="{2F869416-5785-C849-BE56-0AAAA9854A23}"/>
                </a:ext>
              </a:extLst>
            </p:cNvPr>
            <p:cNvSpPr txBox="1"/>
            <p:nvPr/>
          </p:nvSpPr>
          <p:spPr>
            <a:xfrm>
              <a:off x="3507123" y="3645619"/>
              <a:ext cx="689612" cy="553998"/>
            </a:xfrm>
            <a:prstGeom prst="rect">
              <a:avLst/>
            </a:prstGeom>
            <a:noFill/>
          </p:spPr>
          <p:txBody>
            <a:bodyPr wrap="none" rtlCol="0" anchor="b">
              <a:spAutoFit/>
            </a:bodyPr>
            <a:lstStyle/>
            <a:p>
              <a:pPr algn="ctr"/>
              <a:r>
                <a:rPr lang="en-US" sz="1000" dirty="0"/>
                <a:t>Executing</a:t>
              </a:r>
            </a:p>
            <a:p>
              <a:pPr algn="ctr"/>
              <a:endParaRPr lang="en-US" sz="1000" dirty="0"/>
            </a:p>
            <a:p>
              <a:pPr algn="ctr"/>
              <a:r>
                <a:rPr lang="en-US" sz="1000" dirty="0"/>
                <a:t>Waiting</a:t>
              </a:r>
            </a:p>
          </p:txBody>
        </p:sp>
        <p:sp>
          <p:nvSpPr>
            <p:cNvPr id="20" name="TextBox 19">
              <a:extLst>
                <a:ext uri="{FF2B5EF4-FFF2-40B4-BE49-F238E27FC236}">
                  <a16:creationId xmlns:a16="http://schemas.microsoft.com/office/drawing/2014/main" id="{8F38558B-37FB-B043-9D9E-BCD72978710F}"/>
                </a:ext>
              </a:extLst>
            </p:cNvPr>
            <p:cNvSpPr txBox="1"/>
            <p:nvPr/>
          </p:nvSpPr>
          <p:spPr>
            <a:xfrm>
              <a:off x="3505829" y="2657922"/>
              <a:ext cx="689612" cy="553998"/>
            </a:xfrm>
            <a:prstGeom prst="rect">
              <a:avLst/>
            </a:prstGeom>
            <a:noFill/>
          </p:spPr>
          <p:txBody>
            <a:bodyPr wrap="none" rtlCol="0">
              <a:spAutoFit/>
            </a:bodyPr>
            <a:lstStyle/>
            <a:p>
              <a:pPr algn="ctr"/>
              <a:r>
                <a:rPr lang="en-US" sz="1000" dirty="0"/>
                <a:t>Waiting</a:t>
              </a:r>
            </a:p>
            <a:p>
              <a:pPr algn="ctr"/>
              <a:endParaRPr lang="en-US" sz="1000" dirty="0"/>
            </a:p>
            <a:p>
              <a:pPr algn="ctr"/>
              <a:r>
                <a:rPr lang="en-US" sz="1000" dirty="0"/>
                <a:t>Executing</a:t>
              </a:r>
            </a:p>
          </p:txBody>
        </p:sp>
        <p:sp>
          <p:nvSpPr>
            <p:cNvPr id="21" name="Freeform 20">
              <a:extLst>
                <a:ext uri="{FF2B5EF4-FFF2-40B4-BE49-F238E27FC236}">
                  <a16:creationId xmlns:a16="http://schemas.microsoft.com/office/drawing/2014/main" id="{B3817848-CF2A-FA41-A923-7DABE9D8AF34}"/>
                </a:ext>
              </a:extLst>
            </p:cNvPr>
            <p:cNvSpPr/>
            <p:nvPr/>
          </p:nvSpPr>
          <p:spPr>
            <a:xfrm>
              <a:off x="3506875" y="2662813"/>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43FF80E-1353-BE40-AD79-89631530B76F}"/>
                </a:ext>
              </a:extLst>
            </p:cNvPr>
            <p:cNvSpPr/>
            <p:nvPr/>
          </p:nvSpPr>
          <p:spPr>
            <a:xfrm>
              <a:off x="3505829" y="3666422"/>
              <a:ext cx="4310743" cy="492369"/>
            </a:xfrm>
            <a:custGeom>
              <a:avLst/>
              <a:gdLst>
                <a:gd name="connsiteX0" fmla="*/ 0 w 4310743"/>
                <a:gd name="connsiteY0" fmla="*/ 0 h 492369"/>
                <a:gd name="connsiteX1" fmla="*/ 793820 w 4310743"/>
                <a:gd name="connsiteY1" fmla="*/ 0 h 492369"/>
                <a:gd name="connsiteX2" fmla="*/ 1286189 w 4310743"/>
                <a:gd name="connsiteY2" fmla="*/ 492369 h 492369"/>
                <a:gd name="connsiteX3" fmla="*/ 2944167 w 4310743"/>
                <a:gd name="connsiteY3" fmla="*/ 492369 h 492369"/>
                <a:gd name="connsiteX4" fmla="*/ 3426487 w 4310743"/>
                <a:gd name="connsiteY4" fmla="*/ 10049 h 492369"/>
                <a:gd name="connsiteX5" fmla="*/ 4310743 w 4310743"/>
                <a:gd name="connsiteY5" fmla="*/ 10049 h 492369"/>
                <a:gd name="connsiteX6" fmla="*/ 4310743 w 4310743"/>
                <a:gd name="connsiteY6" fmla="*/ 20097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0743" h="492369">
                  <a:moveTo>
                    <a:pt x="0" y="0"/>
                  </a:moveTo>
                  <a:lnTo>
                    <a:pt x="793820" y="0"/>
                  </a:lnTo>
                  <a:lnTo>
                    <a:pt x="1286189" y="492369"/>
                  </a:lnTo>
                  <a:lnTo>
                    <a:pt x="2944167" y="492369"/>
                  </a:lnTo>
                  <a:lnTo>
                    <a:pt x="3426487" y="10049"/>
                  </a:lnTo>
                  <a:lnTo>
                    <a:pt x="4310743" y="10049"/>
                  </a:lnTo>
                  <a:lnTo>
                    <a:pt x="4310743" y="20097"/>
                  </a:ln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3D7E617-F48B-A34B-801F-9C60ED867A5A}"/>
                </a:ext>
              </a:extLst>
            </p:cNvPr>
            <p:cNvSpPr/>
            <p:nvPr/>
          </p:nvSpPr>
          <p:spPr>
            <a:xfrm rot="5400000">
              <a:off x="4436638" y="4131104"/>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3914247-2F8C-5B49-BD9C-4D817481B17B}"/>
                </a:ext>
              </a:extLst>
            </p:cNvPr>
            <p:cNvSpPr txBox="1"/>
            <p:nvPr/>
          </p:nvSpPr>
          <p:spPr>
            <a:xfrm rot="5400000">
              <a:off x="4098915" y="4505634"/>
              <a:ext cx="913070" cy="646331"/>
            </a:xfrm>
            <a:prstGeom prst="rect">
              <a:avLst/>
            </a:prstGeom>
            <a:noFill/>
          </p:spPr>
          <p:txBody>
            <a:bodyPr wrap="none" rtlCol="0">
              <a:spAutoFit/>
            </a:bodyPr>
            <a:lstStyle/>
            <a:p>
              <a:r>
                <a:rPr lang="en-US" dirty="0"/>
                <a:t>Context</a:t>
              </a:r>
              <a:br>
                <a:rPr lang="en-US" dirty="0"/>
              </a:br>
              <a:r>
                <a:rPr lang="en-US" dirty="0"/>
                <a:t>Switch</a:t>
              </a:r>
            </a:p>
          </p:txBody>
        </p:sp>
        <p:sp>
          <p:nvSpPr>
            <p:cNvPr id="25" name="Right Brace 24">
              <a:extLst>
                <a:ext uri="{FF2B5EF4-FFF2-40B4-BE49-F238E27FC236}">
                  <a16:creationId xmlns:a16="http://schemas.microsoft.com/office/drawing/2014/main" id="{D49EEF32-E2B4-7245-824F-7189D4AF7BC8}"/>
                </a:ext>
              </a:extLst>
            </p:cNvPr>
            <p:cNvSpPr/>
            <p:nvPr/>
          </p:nvSpPr>
          <p:spPr>
            <a:xfrm rot="5400000">
              <a:off x="6627159" y="4131106"/>
              <a:ext cx="170822" cy="4823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FB53E63-0794-8244-A5BD-E77ED9C682B1}"/>
                </a:ext>
              </a:extLst>
            </p:cNvPr>
            <p:cNvSpPr txBox="1"/>
            <p:nvPr/>
          </p:nvSpPr>
          <p:spPr>
            <a:xfrm rot="5400000">
              <a:off x="6289436" y="4505636"/>
              <a:ext cx="913070" cy="646331"/>
            </a:xfrm>
            <a:prstGeom prst="rect">
              <a:avLst/>
            </a:prstGeom>
            <a:noFill/>
          </p:spPr>
          <p:txBody>
            <a:bodyPr wrap="none" rtlCol="0">
              <a:spAutoFit/>
            </a:bodyPr>
            <a:lstStyle/>
            <a:p>
              <a:r>
                <a:rPr lang="en-US" dirty="0"/>
                <a:t>Context</a:t>
              </a:r>
              <a:br>
                <a:rPr lang="en-US" dirty="0"/>
              </a:br>
              <a:r>
                <a:rPr lang="en-US" dirty="0"/>
                <a:t>Switch</a:t>
              </a:r>
            </a:p>
          </p:txBody>
        </p:sp>
      </p:grpSp>
    </p:spTree>
    <p:extLst>
      <p:ext uri="{BB962C8B-B14F-4D97-AF65-F5344CB8AC3E}">
        <p14:creationId xmlns:p14="http://schemas.microsoft.com/office/powerpoint/2010/main" val="32927445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978CE-14B9-764A-B29F-435797934C7E}"/>
              </a:ext>
            </a:extLst>
          </p:cNvPr>
          <p:cNvSpPr>
            <a:spLocks noGrp="1"/>
          </p:cNvSpPr>
          <p:nvPr>
            <p:ph type="title"/>
          </p:nvPr>
        </p:nvSpPr>
        <p:spPr/>
        <p:txBody>
          <a:bodyPr/>
          <a:lstStyle/>
          <a:p>
            <a:r>
              <a:rPr lang="en-US" dirty="0"/>
              <a:t>Context Switch</a:t>
            </a:r>
          </a:p>
        </p:txBody>
      </p:sp>
      <p:sp>
        <p:nvSpPr>
          <p:cNvPr id="5" name="Content Placeholder 4">
            <a:extLst>
              <a:ext uri="{FF2B5EF4-FFF2-40B4-BE49-F238E27FC236}">
                <a16:creationId xmlns:a16="http://schemas.microsoft.com/office/drawing/2014/main" id="{681E9178-A7E4-9442-A2C9-A5245B9F028C}"/>
              </a:ext>
            </a:extLst>
          </p:cNvPr>
          <p:cNvSpPr>
            <a:spLocks noGrp="1"/>
          </p:cNvSpPr>
          <p:nvPr>
            <p:ph sz="half" idx="1"/>
          </p:nvPr>
        </p:nvSpPr>
        <p:spPr/>
        <p:txBody>
          <a:bodyPr/>
          <a:lstStyle/>
          <a:p>
            <a:r>
              <a:rPr lang="en-US" dirty="0"/>
              <a:t>Similar to exception handling</a:t>
            </a:r>
          </a:p>
          <a:p>
            <a:pPr lvl="1"/>
            <a:r>
              <a:rPr lang="en-US" dirty="0"/>
              <a:t>Exception handler returns control to same process (or terminate it)</a:t>
            </a:r>
          </a:p>
          <a:p>
            <a:pPr lvl="1"/>
            <a:r>
              <a:rPr lang="en-US" dirty="0"/>
              <a:t>Context switch returns control to different process</a:t>
            </a:r>
          </a:p>
          <a:p>
            <a:endParaRPr lang="en-US" dirty="0"/>
          </a:p>
          <a:p>
            <a:r>
              <a:rPr lang="en-US" dirty="0"/>
              <a:t>Illusion of never having been interrupted is preserved by saving/restoring process context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191A29C6-AE26-D24A-8C2A-2F1E79C17EAA}"/>
              </a:ext>
            </a:extLst>
          </p:cNvPr>
          <p:cNvGrpSpPr/>
          <p:nvPr/>
        </p:nvGrpSpPr>
        <p:grpSpPr>
          <a:xfrm>
            <a:off x="6226453" y="2029326"/>
            <a:ext cx="5965547" cy="3242136"/>
            <a:chOff x="2970422" y="1602914"/>
            <a:chExt cx="5965547" cy="3242136"/>
          </a:xfrm>
        </p:grpSpPr>
        <p:pic>
          <p:nvPicPr>
            <p:cNvPr id="10" name="Picture 9">
              <a:extLst>
                <a:ext uri="{FF2B5EF4-FFF2-40B4-BE49-F238E27FC236}">
                  <a16:creationId xmlns:a16="http://schemas.microsoft.com/office/drawing/2014/main" id="{0AF30749-4CFA-0F4C-BC86-13B27E0076C3}"/>
                </a:ext>
              </a:extLst>
            </p:cNvPr>
            <p:cNvPicPr>
              <a:picLocks noChangeAspect="1"/>
            </p:cNvPicPr>
            <p:nvPr/>
          </p:nvPicPr>
          <p:blipFill>
            <a:blip r:embed="rId2"/>
            <a:stretch>
              <a:fillRect/>
            </a:stretch>
          </p:blipFill>
          <p:spPr>
            <a:xfrm>
              <a:off x="5619964" y="2522791"/>
              <a:ext cx="825500" cy="660400"/>
            </a:xfrm>
            <a:prstGeom prst="rect">
              <a:avLst/>
            </a:prstGeom>
          </p:spPr>
        </p:pic>
        <p:pic>
          <p:nvPicPr>
            <p:cNvPr id="11" name="Picture 10">
              <a:extLst>
                <a:ext uri="{FF2B5EF4-FFF2-40B4-BE49-F238E27FC236}">
                  <a16:creationId xmlns:a16="http://schemas.microsoft.com/office/drawing/2014/main" id="{45B3DDD7-145D-CF46-A372-E4F2F6F498E4}"/>
                </a:ext>
              </a:extLst>
            </p:cNvPr>
            <p:cNvPicPr>
              <a:picLocks noChangeAspect="1"/>
            </p:cNvPicPr>
            <p:nvPr/>
          </p:nvPicPr>
          <p:blipFill>
            <a:blip r:embed="rId3"/>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249F48D1-C7C2-B445-8C68-FD5507470D46}"/>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B1CA7E-EBC4-7D46-8D2C-FF043E242C78}"/>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60950329-2928-FB45-8F98-7D7D94264320}"/>
                </a:ext>
              </a:extLst>
            </p:cNvPr>
            <p:cNvCxnSpPr>
              <a:cxnSpLocks/>
              <a:stCxn id="12" idx="2"/>
              <a:endCxn id="10" idx="0"/>
            </p:cNvCxnSpPr>
            <p:nvPr/>
          </p:nvCxnSpPr>
          <p:spPr>
            <a:xfrm flipV="1">
              <a:off x="3640477" y="2522791"/>
              <a:ext cx="2392237" cy="64164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2434EC09-C7D9-F941-AC89-263F2F690213}"/>
                </a:ext>
              </a:extLst>
            </p:cNvPr>
            <p:cNvSpPr txBox="1"/>
            <p:nvPr/>
          </p:nvSpPr>
          <p:spPr>
            <a:xfrm rot="20700000">
              <a:off x="4405208" y="2474626"/>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sp>
          <p:nvSpPr>
            <p:cNvPr id="16" name="TextBox 15">
              <a:extLst>
                <a:ext uri="{FF2B5EF4-FFF2-40B4-BE49-F238E27FC236}">
                  <a16:creationId xmlns:a16="http://schemas.microsoft.com/office/drawing/2014/main" id="{22E7D129-FA06-A840-8F7A-4C7FF8F6940B}"/>
                </a:ext>
              </a:extLst>
            </p:cNvPr>
            <p:cNvSpPr txBox="1"/>
            <p:nvPr/>
          </p:nvSpPr>
          <p:spPr>
            <a:xfrm>
              <a:off x="4203152" y="184448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Down Arrow 16">
              <a:extLst>
                <a:ext uri="{FF2B5EF4-FFF2-40B4-BE49-F238E27FC236}">
                  <a16:creationId xmlns:a16="http://schemas.microsoft.com/office/drawing/2014/main" id="{EC26892B-1FD6-4841-9CCE-30F48B6C47B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FA2A453A-9D63-0B4C-A06D-D009D963D9BF}"/>
                </a:ext>
              </a:extLst>
            </p:cNvPr>
            <p:cNvSpPr/>
            <p:nvPr/>
          </p:nvSpPr>
          <p:spPr>
            <a:xfrm>
              <a:off x="5945384" y="2558667"/>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D5187AE-72DF-B143-AB38-C690FFEFC9F4}"/>
                </a:ext>
              </a:extLst>
            </p:cNvPr>
            <p:cNvPicPr>
              <a:picLocks noChangeAspect="1"/>
            </p:cNvPicPr>
            <p:nvPr/>
          </p:nvPicPr>
          <p:blipFill>
            <a:blip r:embed="rId4"/>
            <a:stretch>
              <a:fillRect/>
            </a:stretch>
          </p:blipFill>
          <p:spPr>
            <a:xfrm>
              <a:off x="7856469" y="1972246"/>
              <a:ext cx="1079500" cy="2794000"/>
            </a:xfrm>
            <a:prstGeom prst="rect">
              <a:avLst/>
            </a:prstGeom>
          </p:spPr>
        </p:pic>
        <p:sp>
          <p:nvSpPr>
            <p:cNvPr id="20" name="TextBox 19">
              <a:extLst>
                <a:ext uri="{FF2B5EF4-FFF2-40B4-BE49-F238E27FC236}">
                  <a16:creationId xmlns:a16="http://schemas.microsoft.com/office/drawing/2014/main" id="{72AE335E-4973-6B40-8B30-D7D1EA87FC5F}"/>
                </a:ext>
              </a:extLst>
            </p:cNvPr>
            <p:cNvSpPr txBox="1"/>
            <p:nvPr/>
          </p:nvSpPr>
          <p:spPr>
            <a:xfrm>
              <a:off x="7217174" y="1846598"/>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Down Arrow 20">
              <a:extLst>
                <a:ext uri="{FF2B5EF4-FFF2-40B4-BE49-F238E27FC236}">
                  <a16:creationId xmlns:a16="http://schemas.microsoft.com/office/drawing/2014/main" id="{BCFB2F49-41CB-C74A-B6DD-70EE28F0DC0A}"/>
                </a:ext>
              </a:extLst>
            </p:cNvPr>
            <p:cNvSpPr/>
            <p:nvPr/>
          </p:nvSpPr>
          <p:spPr>
            <a:xfrm>
              <a:off x="8272359" y="292839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7D3CDAE-5A6C-0D47-AF65-9BE9F94B7AFC}"/>
                </a:ext>
              </a:extLst>
            </p:cNvPr>
            <p:cNvCxnSpPr>
              <a:cxnSpLocks/>
              <a:stCxn id="10" idx="2"/>
              <a:endCxn id="21" idx="0"/>
            </p:cNvCxnSpPr>
            <p:nvPr/>
          </p:nvCxnSpPr>
          <p:spPr>
            <a:xfrm flipV="1">
              <a:off x="6032714" y="2928393"/>
              <a:ext cx="2326975" cy="25479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23" name="Picture 22">
              <a:extLst>
                <a:ext uri="{FF2B5EF4-FFF2-40B4-BE49-F238E27FC236}">
                  <a16:creationId xmlns:a16="http://schemas.microsoft.com/office/drawing/2014/main" id="{C2E3FB6D-EC1E-EE4C-A81C-10D3263E5CAE}"/>
                </a:ext>
              </a:extLst>
            </p:cNvPr>
            <p:cNvPicPr>
              <a:picLocks noChangeAspect="1"/>
            </p:cNvPicPr>
            <p:nvPr/>
          </p:nvPicPr>
          <p:blipFill>
            <a:blip r:embed="rId2"/>
            <a:stretch>
              <a:fillRect/>
            </a:stretch>
          </p:blipFill>
          <p:spPr>
            <a:xfrm>
              <a:off x="5630998" y="3614801"/>
              <a:ext cx="825500" cy="660400"/>
            </a:xfrm>
            <a:prstGeom prst="rect">
              <a:avLst/>
            </a:prstGeom>
          </p:spPr>
        </p:pic>
        <p:sp>
          <p:nvSpPr>
            <p:cNvPr id="24" name="Down Arrow 23">
              <a:extLst>
                <a:ext uri="{FF2B5EF4-FFF2-40B4-BE49-F238E27FC236}">
                  <a16:creationId xmlns:a16="http://schemas.microsoft.com/office/drawing/2014/main" id="{E85C610A-3974-5D4A-B858-25B50F2224BA}"/>
                </a:ext>
              </a:extLst>
            </p:cNvPr>
            <p:cNvSpPr/>
            <p:nvPr/>
          </p:nvSpPr>
          <p:spPr>
            <a:xfrm>
              <a:off x="5956418" y="3645534"/>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39BF36D-3EF2-2245-B24F-D92727F57602}"/>
                </a:ext>
              </a:extLst>
            </p:cNvPr>
            <p:cNvCxnSpPr>
              <a:cxnSpLocks/>
              <a:stCxn id="21" idx="2"/>
              <a:endCxn id="24" idx="0"/>
            </p:cNvCxnSpPr>
            <p:nvPr/>
          </p:nvCxnSpPr>
          <p:spPr>
            <a:xfrm flipH="1" flipV="1">
              <a:off x="6043748" y="3645534"/>
              <a:ext cx="2315941" cy="51575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DA73067F-D650-C34E-B84E-39018004D30B}"/>
                </a:ext>
              </a:extLst>
            </p:cNvPr>
            <p:cNvSpPr txBox="1"/>
            <p:nvPr/>
          </p:nvSpPr>
          <p:spPr>
            <a:xfrm rot="900000">
              <a:off x="6738873" y="3557701"/>
              <a:ext cx="899541" cy="646331"/>
            </a:xfrm>
            <a:prstGeom prst="rect">
              <a:avLst/>
            </a:prstGeom>
            <a:noFill/>
          </p:spPr>
          <p:txBody>
            <a:bodyPr wrap="none" rtlCol="0">
              <a:spAutoFit/>
            </a:bodyPr>
            <a:lstStyle/>
            <a:p>
              <a:pPr algn="ctr"/>
              <a:r>
                <a:rPr lang="en-US" b="1" dirty="0">
                  <a:solidFill>
                    <a:srgbClr val="7030A0"/>
                  </a:solidFill>
                </a:rPr>
                <a:t>context</a:t>
              </a:r>
              <a:br>
                <a:rPr lang="en-US" b="1" dirty="0">
                  <a:solidFill>
                    <a:srgbClr val="7030A0"/>
                  </a:solidFill>
                </a:rPr>
              </a:br>
              <a:r>
                <a:rPr lang="en-US" b="1" dirty="0">
                  <a:solidFill>
                    <a:srgbClr val="7030A0"/>
                  </a:solidFill>
                </a:rPr>
                <a:t>switch</a:t>
              </a:r>
            </a:p>
          </p:txBody>
        </p:sp>
        <p:cxnSp>
          <p:nvCxnSpPr>
            <p:cNvPr id="27" name="Straight Arrow Connector 26">
              <a:extLst>
                <a:ext uri="{FF2B5EF4-FFF2-40B4-BE49-F238E27FC236}">
                  <a16:creationId xmlns:a16="http://schemas.microsoft.com/office/drawing/2014/main" id="{E6089C59-D3A2-AB40-AB87-57C1FF65C79B}"/>
                </a:ext>
              </a:extLst>
            </p:cNvPr>
            <p:cNvCxnSpPr>
              <a:cxnSpLocks/>
              <a:stCxn id="24" idx="2"/>
            </p:cNvCxnSpPr>
            <p:nvPr/>
          </p:nvCxnSpPr>
          <p:spPr>
            <a:xfrm flipH="1" flipV="1">
              <a:off x="3640477" y="3207719"/>
              <a:ext cx="2403271" cy="103875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09261B7-9057-DC48-B56C-0BA9940E3FA4}"/>
                </a:ext>
              </a:extLst>
            </p:cNvPr>
            <p:cNvSpPr txBox="1"/>
            <p:nvPr/>
          </p:nvSpPr>
          <p:spPr>
            <a:xfrm>
              <a:off x="5648306" y="3073856"/>
              <a:ext cx="786434" cy="646331"/>
            </a:xfrm>
            <a:prstGeom prst="rect">
              <a:avLst/>
            </a:prstGeom>
            <a:noFill/>
          </p:spPr>
          <p:txBody>
            <a:bodyPr wrap="none" rtlCol="0">
              <a:spAutoFit/>
            </a:bodyPr>
            <a:lstStyle/>
            <a:p>
              <a:pPr algn="ctr"/>
              <a:r>
                <a:rPr lang="en-US" dirty="0"/>
                <a:t>Kernel</a:t>
              </a:r>
              <a:br>
                <a:rPr lang="en-US" dirty="0"/>
              </a:br>
              <a:r>
                <a:rPr lang="en-US" dirty="0"/>
                <a:t>Code</a:t>
              </a:r>
            </a:p>
          </p:txBody>
        </p:sp>
      </p:grpSp>
    </p:spTree>
    <p:extLst>
      <p:ext uri="{BB962C8B-B14F-4D97-AF65-F5344CB8AC3E}">
        <p14:creationId xmlns:p14="http://schemas.microsoft.com/office/powerpoint/2010/main" val="29853965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3">
              <a:alphaModFix amt="3266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199" y="1825624"/>
            <a:ext cx="10826931" cy="4895851"/>
          </a:xfrm>
        </p:spPr>
        <p:txBody>
          <a:bodyPr>
            <a:normAutofit/>
          </a:bodyPr>
          <a:lstStyle/>
          <a:p>
            <a:r>
              <a:rPr lang="en-US" dirty="0">
                <a:solidFill>
                  <a:srgbClr val="FFFF00"/>
                </a:solidFill>
                <a:sym typeface="Wingdings" pitchFamily="2" charset="2"/>
              </a:rPr>
              <a:t>Input/Output registers often mapped to memory address space</a:t>
            </a:r>
          </a:p>
          <a:p>
            <a:pPr lvl="1"/>
            <a:r>
              <a:rPr lang="en-US" i="1" dirty="0">
                <a:solidFill>
                  <a:srgbClr val="FFFF00"/>
                </a:solidFill>
                <a:sym typeface="Wingdings" pitchFamily="2" charset="2"/>
              </a:rPr>
              <a:t>Not</a:t>
            </a:r>
            <a:r>
              <a:rPr lang="en-US" dirty="0">
                <a:solidFill>
                  <a:srgbClr val="FFFF00"/>
                </a:solidFill>
                <a:sym typeface="Wingdings" pitchFamily="2" charset="2"/>
              </a:rPr>
              <a:t> actually part of main memory</a:t>
            </a:r>
          </a:p>
          <a:p>
            <a:r>
              <a:rPr lang="en-US" dirty="0">
                <a:solidFill>
                  <a:srgbClr val="FFFF00"/>
                </a:solidFill>
                <a:sym typeface="Wingdings" pitchFamily="2" charset="2"/>
              </a:rPr>
              <a:t>Polling: continually checking registers’ contents to determine if action is necessary</a:t>
            </a:r>
          </a:p>
          <a:p>
            <a:r>
              <a:rPr lang="en-US" dirty="0">
                <a:solidFill>
                  <a:srgbClr val="FFFF00"/>
                </a:solidFill>
                <a:sym typeface="Wingdings" pitchFamily="2" charset="2"/>
              </a:rPr>
              <a:t>Interrupt: asynchronous exception identifies need for action</a:t>
            </a:r>
          </a:p>
          <a:p>
            <a:r>
              <a:rPr lang="en-US" dirty="0">
                <a:solidFill>
                  <a:srgbClr val="FFFF00"/>
                </a:solidFill>
                <a:sym typeface="Wingdings" pitchFamily="2" charset="2"/>
              </a:rPr>
              <a:t>Fault: exception caused by program’s instruction identifies need for action</a:t>
            </a:r>
          </a:p>
          <a:p>
            <a:r>
              <a:rPr lang="en-US" dirty="0">
                <a:solidFill>
                  <a:srgbClr val="FFFF00"/>
                </a:solidFill>
                <a:sym typeface="Wingdings" pitchFamily="2" charset="2"/>
              </a:rPr>
              <a:t>Signal: OS construct fired by exception handler or by another process</a:t>
            </a:r>
          </a:p>
          <a:p>
            <a:r>
              <a:rPr lang="en-US" dirty="0">
                <a:solidFill>
                  <a:srgbClr val="FFFF00"/>
                </a:solidFill>
                <a:sym typeface="Wingdings" pitchFamily="2" charset="2"/>
              </a:rPr>
              <a:t>Context switches look very much like interrupts</a:t>
            </a:r>
          </a:p>
          <a:p>
            <a:pPr lvl="1"/>
            <a:r>
              <a:rPr lang="en-US" dirty="0">
                <a:solidFill>
                  <a:srgbClr val="FFFF00"/>
                </a:solidFill>
                <a:sym typeface="Wingdings" pitchFamily="2" charset="2"/>
              </a:rPr>
              <a:t>Preserves control flow illusion</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132</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a:t>Slide by Bohn</a:t>
            </a:r>
            <a:endParaRPr lang="en-US" dirty="0"/>
          </a:p>
        </p:txBody>
      </p:sp>
    </p:spTree>
    <p:extLst>
      <p:ext uri="{BB962C8B-B14F-4D97-AF65-F5344CB8AC3E}">
        <p14:creationId xmlns:p14="http://schemas.microsoft.com/office/powerpoint/2010/main" val="2860074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Pins Can be Input or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376620"/>
            <a:ext cx="5181600" cy="4351338"/>
          </a:xfrm>
        </p:spPr>
        <p:txBody>
          <a:bodyPr>
            <a:normAutofit/>
          </a:bodyPr>
          <a:lstStyle/>
          <a:p>
            <a:r>
              <a:rPr lang="en-US" dirty="0"/>
              <a:t>Use Data Direction Register to set pin as input or output</a:t>
            </a:r>
          </a:p>
          <a:p>
            <a:pPr lvl="1"/>
            <a:r>
              <a:rPr lang="en-US" dirty="0"/>
              <a:t>Default: input</a:t>
            </a:r>
          </a:p>
          <a:p>
            <a:r>
              <a:rPr lang="en-US" dirty="0"/>
              <a:t>Input pins can be high impedance or pulled up</a:t>
            </a:r>
          </a:p>
          <a:p>
            <a:pPr lvl="1"/>
            <a:r>
              <a:rPr lang="en-US" dirty="0"/>
              <a:t>Default: high impedance</a:t>
            </a:r>
          </a:p>
        </p:txBody>
      </p:sp>
      <p:sp>
        <p:nvSpPr>
          <p:cNvPr id="10" name="Content Placeholder 9">
            <a:extLst>
              <a:ext uri="{FF2B5EF4-FFF2-40B4-BE49-F238E27FC236}">
                <a16:creationId xmlns:a16="http://schemas.microsoft.com/office/drawing/2014/main" id="{AF6E83AB-F797-CC4B-B486-674C69890EEB}"/>
              </a:ext>
            </a:extLst>
          </p:cNvPr>
          <p:cNvSpPr>
            <a:spLocks noGrp="1"/>
          </p:cNvSpPr>
          <p:nvPr>
            <p:ph sz="half" idx="2"/>
          </p:nvPr>
        </p:nvSpPr>
        <p:spPr>
          <a:xfrm>
            <a:off x="6172200" y="1376620"/>
            <a:ext cx="5650748" cy="4351338"/>
          </a:xfrm>
        </p:spPr>
        <p:txBody>
          <a:bodyPr/>
          <a:lstStyle/>
          <a:p>
            <a:r>
              <a:rPr lang="en-US" dirty="0"/>
              <a:t>High Impedance (Hi-Z) – logic level follows external input</a:t>
            </a:r>
          </a:p>
          <a:p>
            <a:pPr lvl="1"/>
            <a:r>
              <a:rPr lang="en-US" dirty="0"/>
              <a:t>Common with peripheral input devices, double-throw switches</a:t>
            </a:r>
          </a:p>
          <a:p>
            <a:r>
              <a:rPr lang="en-US" dirty="0"/>
              <a:t>Pull Up – normally high; becomes low only when external input is low</a:t>
            </a:r>
          </a:p>
          <a:p>
            <a:pPr lvl="1"/>
            <a:r>
              <a:rPr lang="en-US" dirty="0"/>
              <a:t>Common with single-throw switches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4" name="Picture 3">
            <a:extLst>
              <a:ext uri="{FF2B5EF4-FFF2-40B4-BE49-F238E27FC236}">
                <a16:creationId xmlns:a16="http://schemas.microsoft.com/office/drawing/2014/main" id="{C63D56FF-A2A5-8D49-94CB-5EEC1C76F48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01871" y="4065200"/>
            <a:ext cx="9156700" cy="2108200"/>
          </a:xfrm>
          <a:prstGeom prst="rect">
            <a:avLst/>
          </a:prstGeom>
        </p:spPr>
      </p:pic>
    </p:spTree>
    <p:extLst>
      <p:ext uri="{BB962C8B-B14F-4D97-AF65-F5344CB8AC3E}">
        <p14:creationId xmlns:p14="http://schemas.microsoft.com/office/powerpoint/2010/main" val="239953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Input/Output 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F48B97DC-10CC-9C42-A59A-6E38385B4451}"/>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5" name="Group 14">
            <a:extLst>
              <a:ext uri="{FF2B5EF4-FFF2-40B4-BE49-F238E27FC236}">
                <a16:creationId xmlns:a16="http://schemas.microsoft.com/office/drawing/2014/main" id="{96740227-3010-944D-8059-5F4A2AC18F84}"/>
              </a:ext>
            </a:extLst>
          </p:cNvPr>
          <p:cNvGrpSpPr/>
          <p:nvPr/>
        </p:nvGrpSpPr>
        <p:grpSpPr>
          <a:xfrm>
            <a:off x="1070692" y="2237874"/>
            <a:ext cx="10050616" cy="2905588"/>
            <a:chOff x="2791701" y="4266446"/>
            <a:chExt cx="6608598" cy="1910516"/>
          </a:xfrm>
        </p:grpSpPr>
        <p:pic>
          <p:nvPicPr>
            <p:cNvPr id="13" name="Content Placeholder 4">
              <a:extLst>
                <a:ext uri="{FF2B5EF4-FFF2-40B4-BE49-F238E27FC236}">
                  <a16:creationId xmlns:a16="http://schemas.microsoft.com/office/drawing/2014/main" id="{A48D573A-B102-C14E-AF95-5C10FF57853B}"/>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511841"/>
              <a:ext cx="6608598" cy="1665121"/>
            </a:xfrm>
            <a:prstGeom prst="rect">
              <a:avLst/>
            </a:prstGeom>
          </p:spPr>
        </p:pic>
        <p:pic>
          <p:nvPicPr>
            <p:cNvPr id="14" name="Content Placeholder 4">
              <a:extLst>
                <a:ext uri="{FF2B5EF4-FFF2-40B4-BE49-F238E27FC236}">
                  <a16:creationId xmlns:a16="http://schemas.microsoft.com/office/drawing/2014/main" id="{252A4BCB-33F8-D842-8C19-C9CB676DBFB1}"/>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91701" y="4266446"/>
              <a:ext cx="6608598" cy="245395"/>
            </a:xfrm>
            <a:prstGeom prst="rect">
              <a:avLst/>
            </a:prstGeom>
          </p:spPr>
        </p:pic>
      </p:grpSp>
      <p:sp>
        <p:nvSpPr>
          <p:cNvPr id="16" name="Rectangle 15">
            <a:extLst>
              <a:ext uri="{FF2B5EF4-FFF2-40B4-BE49-F238E27FC236}">
                <a16:creationId xmlns:a16="http://schemas.microsoft.com/office/drawing/2014/main" id="{5E864A78-2FC6-074C-BAF3-47511D8D7ED2}"/>
              </a:ext>
            </a:extLst>
          </p:cNvPr>
          <p:cNvSpPr/>
          <p:nvPr/>
        </p:nvSpPr>
        <p:spPr>
          <a:xfrm>
            <a:off x="9047747" y="2611080"/>
            <a:ext cx="1949116"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 Transmit/Receive</a:t>
            </a:r>
          </a:p>
        </p:txBody>
      </p:sp>
      <p:sp>
        <p:nvSpPr>
          <p:cNvPr id="17" name="Rectangle 16">
            <a:extLst>
              <a:ext uri="{FF2B5EF4-FFF2-40B4-BE49-F238E27FC236}">
                <a16:creationId xmlns:a16="http://schemas.microsoft.com/office/drawing/2014/main" id="{5FCBE7D9-2121-3545-A599-70FAB9BD279E}"/>
              </a:ext>
            </a:extLst>
          </p:cNvPr>
          <p:cNvSpPr/>
          <p:nvPr/>
        </p:nvSpPr>
        <p:spPr>
          <a:xfrm>
            <a:off x="4146884" y="3468311"/>
            <a:ext cx="918411"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RESET</a:t>
            </a:r>
          </a:p>
        </p:txBody>
      </p:sp>
      <p:sp>
        <p:nvSpPr>
          <p:cNvPr id="18" name="Rectangle 17">
            <a:extLst>
              <a:ext uri="{FF2B5EF4-FFF2-40B4-BE49-F238E27FC236}">
                <a16:creationId xmlns:a16="http://schemas.microsoft.com/office/drawing/2014/main" id="{F4894165-1F37-5F41-B605-E0439F06E117}"/>
              </a:ext>
            </a:extLst>
          </p:cNvPr>
          <p:cNvSpPr/>
          <p:nvPr/>
        </p:nvSpPr>
        <p:spPr>
          <a:xfrm>
            <a:off x="3232483" y="4286231"/>
            <a:ext cx="1832812" cy="81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Inputs</a:t>
            </a:r>
          </a:p>
        </p:txBody>
      </p:sp>
    </p:spTree>
    <p:extLst>
      <p:ext uri="{BB962C8B-B14F-4D97-AF65-F5344CB8AC3E}">
        <p14:creationId xmlns:p14="http://schemas.microsoft.com/office/powerpoint/2010/main" val="18466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Libraries Abstract-Away These Details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Makes it very easy to program</a:t>
            </a:r>
          </a:p>
          <a:p>
            <a:pPr lvl="1"/>
            <a:r>
              <a:rPr lang="en-US" dirty="0"/>
              <a:t>No need to think about I/O registers</a:t>
            </a:r>
          </a:p>
          <a:p>
            <a:pPr lvl="1"/>
            <a:r>
              <a:rPr lang="en-US" dirty="0"/>
              <a:t>Very readable code</a:t>
            </a:r>
          </a:p>
          <a:p>
            <a:r>
              <a:rPr lang="en-US" dirty="0"/>
              <a:t>Makes code portable to devices with different microcontrollers</a:t>
            </a:r>
          </a:p>
          <a:p>
            <a:pPr lvl="1"/>
            <a:r>
              <a:rPr lang="en-US" dirty="0"/>
              <a:t>ATmega2560, ARM Cortex-M3, </a:t>
            </a:r>
            <a:r>
              <a:rPr lang="en-US" dirty="0" err="1"/>
              <a:t>etc</a:t>
            </a:r>
            <a:endParaRPr lang="en-US" dirty="0"/>
          </a:p>
          <a:p>
            <a:endParaRPr lang="en-US" dirty="0"/>
          </a:p>
          <a:p>
            <a:r>
              <a:rPr lang="en-US" b="1" i="1" dirty="0"/>
              <a:t>We won’t use these abstractions</a:t>
            </a:r>
          </a:p>
          <a:p>
            <a:pPr lvl="1"/>
            <a:r>
              <a:rPr lang="en-US" dirty="0"/>
              <a:t>yet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10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dissolve">
                                      <p:cBhvr>
                                        <p:cTn id="24" dur="500"/>
                                        <p:tgtEl>
                                          <p:spTgt spid="7">
                                            <p:txEl>
                                              <p:pRg st="6" end="6"/>
                                            </p:txEl>
                                          </p:spTgt>
                                        </p:tgtEl>
                                      </p:cBhvr>
                                    </p:animEffect>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dissolve">
                                      <p:cBhvr>
                                        <p:cTn id="2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14888" cy="4351338"/>
          </a:xfrm>
        </p:spPr>
        <p:txBody>
          <a:bodyPr>
            <a:normAutofit fontScale="92500"/>
          </a:bodyPr>
          <a:lstStyle/>
          <a:p>
            <a:pPr marL="0" indent="0">
              <a:buNone/>
            </a:pPr>
            <a:r>
              <a:rPr lang="en-US" sz="2400" dirty="0">
                <a:solidFill>
                  <a:srgbClr val="C00000"/>
                </a:solidFill>
                <a:latin typeface="Lucida Console" panose="020B0609040504020204" pitchFamily="49" charset="0"/>
              </a:rPr>
              <a:t>typedef struct </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err="1">
                <a:solidFill>
                  <a:srgbClr val="0432FF"/>
                </a:solidFill>
                <a:latin typeface="Lucida Console" panose="020B0609040504020204" pitchFamily="49" charset="0"/>
              </a:rPr>
              <a:t>cpu_id</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input</a:t>
            </a:r>
            <a:r>
              <a:rPr lang="en-US" sz="2400" dirty="0">
                <a:latin typeface="Lucida Console" panose="020B0609040504020204" pitchFamily="49" charset="0"/>
              </a:rPr>
              <a:t>;   // GPIO_IN</a:t>
            </a:r>
          </a:p>
          <a:p>
            <a:pPr marL="0" indent="0">
              <a:buNone/>
            </a:pPr>
            <a:r>
              <a:rPr lang="en-US" sz="2400" dirty="0">
                <a:latin typeface="Lucida Console" panose="020B0609040504020204" pitchFamily="49" charset="0"/>
              </a:rPr>
              <a:t>    uint32_t :32;     // padding (QSPI input)</a:t>
            </a:r>
          </a:p>
          <a:p>
            <a:pPr marL="0" indent="0">
              <a:buNone/>
            </a:pPr>
            <a:r>
              <a:rPr lang="en-US" sz="2400" dirty="0">
                <a:latin typeface="Lucida Console" panose="020B0609040504020204" pitchFamily="49" charset="0"/>
              </a:rPr>
              <a:t>    uint32_t :32;     // padding (not described)</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output</a:t>
            </a:r>
            <a:r>
              <a:rPr lang="en-US" sz="2400" dirty="0">
                <a:latin typeface="Lucida Console" panose="020B0609040504020204" pitchFamily="49" charset="0"/>
              </a:rPr>
              <a:t>;  // GPIO_OUT</a:t>
            </a:r>
          </a:p>
          <a:p>
            <a:pPr marL="0" indent="0">
              <a:buNone/>
            </a:pP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solidFill>
                  <a:srgbClr val="C00000"/>
                </a:solidFill>
                <a:latin typeface="Lucida Console" panose="020B0609040504020204" pitchFamily="49" charset="0"/>
              </a:rPr>
              <a:t>cowpi_ioport_t</a:t>
            </a: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b="1" dirty="0">
                <a:solidFill>
                  <a:srgbClr val="008000"/>
                </a:solidFill>
                <a:latin typeface="Lucida Console" panose="020B0609040504020204" pitchFamily="49" charset="0"/>
              </a:rPr>
              <a:t>volatile</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err="1">
                <a:solidFill>
                  <a:srgbClr val="0432FF"/>
                </a:solidFill>
                <a:effectLst/>
                <a:latin typeface="Lucida Console" panose="020B0609040504020204" pitchFamily="49" charset="0"/>
              </a:rPr>
              <a:t>gpio</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solidFill>
                  <a:srgbClr val="BBBBBB"/>
                </a:solidFill>
                <a:latin typeface="Lucida Console" panose="020B0609040504020204" pitchFamily="49" charset="0"/>
              </a:rPr>
              <a:t> </a:t>
            </a:r>
            <a:r>
              <a:rPr lang="en-US" sz="2400" dirty="0">
                <a:effectLst/>
                <a:latin typeface="Lucida Console" panose="020B0609040504020204" pitchFamily="49" charset="0"/>
              </a:rPr>
              <a:t>(</a:t>
            </a: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effectLst/>
                <a:latin typeface="Lucida Console" panose="020B0609040504020204" pitchFamily="49" charset="0"/>
              </a:rPr>
              <a:t>)(</a:t>
            </a:r>
            <a:r>
              <a:rPr lang="en-US" sz="2400" dirty="0">
                <a:solidFill>
                  <a:srgbClr val="7030A0"/>
                </a:solidFill>
                <a:effectLst/>
                <a:latin typeface="Lucida Console" panose="020B0609040504020204" pitchFamily="49" charset="0"/>
              </a:rPr>
              <a:t>0xD0000000</a:t>
            </a:r>
            <a:r>
              <a:rPr lang="en-US" sz="2400" dirty="0">
                <a:effectLst/>
                <a:latin typeface="Lucida Console" panose="020B0609040504020204" pitchFamily="49" charset="0"/>
              </a:rPr>
              <a:t>);</a:t>
            </a:r>
            <a:endParaRPr lang="en-US" sz="24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390247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951464" cy="4351338"/>
          </a:xfrm>
        </p:spPr>
        <p:txBody>
          <a:bodyPr>
            <a:normAutofit fontScale="92500"/>
          </a:bodyPr>
          <a:lstStyle/>
          <a:p>
            <a:pPr marL="0" indent="0">
              <a:buNone/>
            </a:pPr>
            <a:r>
              <a:rPr lang="en-US" sz="2400" dirty="0">
                <a:solidFill>
                  <a:srgbClr val="C00000"/>
                </a:solidFill>
                <a:latin typeface="Lucida Console" panose="020B0609040504020204" pitchFamily="49" charset="0"/>
              </a:rPr>
              <a:t>typedef struct </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err="1">
                <a:solidFill>
                  <a:srgbClr val="0432FF"/>
                </a:solidFill>
                <a:latin typeface="Lucida Console" panose="020B0609040504020204" pitchFamily="49" charset="0"/>
              </a:rPr>
              <a:t>cpu_id</a:t>
            </a:r>
            <a:r>
              <a:rPr lang="en-US" sz="2400" dirty="0">
                <a:latin typeface="Lucida Console" panose="020B0609040504020204" pitchFamily="49" charset="0"/>
              </a:rPr>
              <a:t>;</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input</a:t>
            </a:r>
            <a:r>
              <a:rPr lang="en-US" sz="2400" dirty="0">
                <a:latin typeface="Lucida Console" panose="020B0609040504020204" pitchFamily="49" charset="0"/>
              </a:rPr>
              <a:t>;   // GPIO_IN</a:t>
            </a:r>
          </a:p>
          <a:p>
            <a:pPr marL="0" indent="0">
              <a:buNone/>
            </a:pPr>
            <a:r>
              <a:rPr lang="en-US" sz="2400" dirty="0">
                <a:latin typeface="Lucida Console" panose="020B0609040504020204" pitchFamily="49" charset="0"/>
              </a:rPr>
              <a:t>    uint32_t :32;     // padding (QSPI input)</a:t>
            </a:r>
          </a:p>
          <a:p>
            <a:pPr marL="0" indent="0">
              <a:buNone/>
            </a:pPr>
            <a:r>
              <a:rPr lang="en-US" sz="2400" dirty="0">
                <a:latin typeface="Lucida Console" panose="020B0609040504020204" pitchFamily="49" charset="0"/>
              </a:rPr>
              <a:t>    uint32_t :32;     // padding (not described)</a:t>
            </a:r>
          </a:p>
          <a:p>
            <a:pPr marL="0" indent="0">
              <a:buNone/>
            </a:pPr>
            <a:r>
              <a:rPr lang="en-US" sz="2400" dirty="0">
                <a:latin typeface="Lucida Console" panose="020B0609040504020204" pitchFamily="49" charset="0"/>
              </a:rPr>
              <a:t>    uint32_t </a:t>
            </a:r>
            <a:r>
              <a:rPr lang="en-US" sz="2400" dirty="0">
                <a:solidFill>
                  <a:srgbClr val="0432FF"/>
                </a:solidFill>
                <a:latin typeface="Lucida Console" panose="020B0609040504020204" pitchFamily="49" charset="0"/>
              </a:rPr>
              <a:t>output</a:t>
            </a:r>
            <a:r>
              <a:rPr lang="en-US" sz="2400" dirty="0">
                <a:latin typeface="Lucida Console" panose="020B0609040504020204" pitchFamily="49" charset="0"/>
              </a:rPr>
              <a:t>;  // GPIO_OUT</a:t>
            </a:r>
          </a:p>
          <a:p>
            <a:pPr marL="0" indent="0">
              <a:buNone/>
            </a:pPr>
            <a:r>
              <a:rPr lang="en-US" sz="2400" dirty="0">
                <a:latin typeface="Lucida Console" panose="020B0609040504020204" pitchFamily="49" charset="0"/>
              </a:rPr>
              <a:t>    …</a:t>
            </a:r>
          </a:p>
          <a:p>
            <a:pPr marL="0" indent="0">
              <a:buNone/>
            </a:pPr>
            <a:r>
              <a:rPr lang="en-US" sz="2400" dirty="0">
                <a:latin typeface="Lucida Console" panose="020B0609040504020204" pitchFamily="49" charset="0"/>
              </a:rPr>
              <a:t>} </a:t>
            </a:r>
            <a:r>
              <a:rPr lang="en-US" sz="2400" dirty="0" err="1">
                <a:solidFill>
                  <a:srgbClr val="C00000"/>
                </a:solidFill>
                <a:latin typeface="Lucida Console" panose="020B0609040504020204" pitchFamily="49" charset="0"/>
              </a:rPr>
              <a:t>cowpi_ioport_t</a:t>
            </a:r>
            <a:r>
              <a:rPr lang="en-US" sz="2400" dirty="0">
                <a:latin typeface="Lucida Console" panose="020B0609040504020204" pitchFamily="49" charset="0"/>
              </a:rPr>
              <a:t>;</a:t>
            </a:r>
          </a:p>
          <a:p>
            <a:pPr marL="0" indent="0">
              <a:buNone/>
            </a:pPr>
            <a:endParaRPr lang="en-US" sz="2400" dirty="0">
              <a:latin typeface="Lucida Console" panose="020B0609040504020204" pitchFamily="49" charset="0"/>
            </a:endParaRPr>
          </a:p>
          <a:p>
            <a:pPr marL="0" indent="0">
              <a:buNone/>
            </a:pP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b="1" dirty="0">
                <a:solidFill>
                  <a:srgbClr val="008000"/>
                </a:solidFill>
                <a:latin typeface="Lucida Console" panose="020B0609040504020204" pitchFamily="49" charset="0"/>
              </a:rPr>
              <a:t>volatile</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err="1">
                <a:solidFill>
                  <a:srgbClr val="0432FF"/>
                </a:solidFill>
                <a:effectLst/>
                <a:latin typeface="Lucida Console" panose="020B0609040504020204" pitchFamily="49" charset="0"/>
              </a:rPr>
              <a:t>gpio</a:t>
            </a:r>
            <a:r>
              <a:rPr lang="en-US" sz="2400" dirty="0">
                <a:solidFill>
                  <a:srgbClr val="BBBBBB"/>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solidFill>
                  <a:srgbClr val="BBBBBB"/>
                </a:solidFill>
                <a:latin typeface="Lucida Console" panose="020B0609040504020204" pitchFamily="49" charset="0"/>
              </a:rPr>
              <a:t> </a:t>
            </a:r>
            <a:r>
              <a:rPr lang="en-US" sz="2400" dirty="0">
                <a:effectLst/>
                <a:latin typeface="Lucida Console" panose="020B0609040504020204" pitchFamily="49" charset="0"/>
              </a:rPr>
              <a:t>(</a:t>
            </a:r>
            <a:r>
              <a:rPr lang="en-US" sz="2400" dirty="0" err="1">
                <a:solidFill>
                  <a:srgbClr val="C00000"/>
                </a:solidFill>
                <a:effectLst/>
                <a:latin typeface="Lucida Console" panose="020B0609040504020204" pitchFamily="49" charset="0"/>
              </a:rPr>
              <a:t>cowpi_ioport_t</a:t>
            </a:r>
            <a:r>
              <a:rPr lang="en-US" sz="2400" dirty="0">
                <a:solidFill>
                  <a:srgbClr val="C00000"/>
                </a:solidFill>
                <a:effectLst/>
                <a:latin typeface="Lucida Console" panose="020B0609040504020204" pitchFamily="49" charset="0"/>
              </a:rPr>
              <a:t> </a:t>
            </a:r>
            <a:r>
              <a:rPr lang="en-US" sz="2400" dirty="0">
                <a:solidFill>
                  <a:srgbClr val="666666"/>
                </a:solidFill>
                <a:effectLst/>
                <a:latin typeface="Lucida Console" panose="020B0609040504020204" pitchFamily="49" charset="0"/>
              </a:rPr>
              <a:t>*</a:t>
            </a:r>
            <a:r>
              <a:rPr lang="en-US" sz="2400" dirty="0">
                <a:effectLst/>
                <a:latin typeface="Lucida Console" panose="020B0609040504020204" pitchFamily="49" charset="0"/>
              </a:rPr>
              <a:t>)(</a:t>
            </a:r>
            <a:r>
              <a:rPr lang="en-US" sz="2400" dirty="0">
                <a:solidFill>
                  <a:srgbClr val="7030A0"/>
                </a:solidFill>
                <a:effectLst/>
                <a:latin typeface="Lucida Console" panose="020B0609040504020204" pitchFamily="49" charset="0"/>
              </a:rPr>
              <a:t>0xD0000000</a:t>
            </a:r>
            <a:r>
              <a:rPr lang="en-US" sz="2400" dirty="0">
                <a:effectLst/>
                <a:latin typeface="Lucida Console" panose="020B0609040504020204" pitchFamily="49" charset="0"/>
              </a:rPr>
              <a:t>);</a:t>
            </a:r>
            <a:endParaRPr lang="en-US" sz="24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18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5" name="Picture 4">
            <a:extLst>
              <a:ext uri="{FF2B5EF4-FFF2-40B4-BE49-F238E27FC236}">
                <a16:creationId xmlns:a16="http://schemas.microsoft.com/office/drawing/2014/main" id="{BD05C10F-70D4-C756-3B80-F348FF1F7158}"/>
              </a:ext>
            </a:extLst>
          </p:cNvPr>
          <p:cNvPicPr>
            <a:picLocks noChangeAspect="1"/>
          </p:cNvPicPr>
          <p:nvPr/>
        </p:nvPicPr>
        <p:blipFill>
          <a:blip r:embed="rId3"/>
          <a:stretch>
            <a:fillRect/>
          </a:stretch>
        </p:blipFill>
        <p:spPr>
          <a:xfrm>
            <a:off x="6142643" y="681037"/>
            <a:ext cx="6049357" cy="4043362"/>
          </a:xfrm>
          <a:prstGeom prst="rect">
            <a:avLst/>
          </a:prstGeom>
        </p:spPr>
      </p:pic>
      <p:cxnSp>
        <p:nvCxnSpPr>
          <p:cNvPr id="9" name="Straight Arrow Connector 8">
            <a:extLst>
              <a:ext uri="{FF2B5EF4-FFF2-40B4-BE49-F238E27FC236}">
                <a16:creationId xmlns:a16="http://schemas.microsoft.com/office/drawing/2014/main" id="{7A52B649-6BD4-CF57-77EF-D641D4A588EE}"/>
              </a:ext>
            </a:extLst>
          </p:cNvPr>
          <p:cNvCxnSpPr>
            <a:cxnSpLocks/>
          </p:cNvCxnSpPr>
          <p:nvPr/>
        </p:nvCxnSpPr>
        <p:spPr>
          <a:xfrm>
            <a:off x="4364736" y="2804160"/>
            <a:ext cx="32918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9BF161-39E2-951D-A698-5DF17A0BDE01}"/>
              </a:ext>
            </a:extLst>
          </p:cNvPr>
          <p:cNvCxnSpPr>
            <a:cxnSpLocks/>
          </p:cNvCxnSpPr>
          <p:nvPr/>
        </p:nvCxnSpPr>
        <p:spPr>
          <a:xfrm>
            <a:off x="4364736" y="4153694"/>
            <a:ext cx="3291840" cy="6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8A3F42-84B1-4B10-7F57-65321D6235BC}"/>
              </a:ext>
            </a:extLst>
          </p:cNvPr>
          <p:cNvCxnSpPr>
            <a:cxnSpLocks/>
          </p:cNvCxnSpPr>
          <p:nvPr/>
        </p:nvCxnSpPr>
        <p:spPr>
          <a:xfrm flipV="1">
            <a:off x="9982200" y="1205453"/>
            <a:ext cx="1371600" cy="4549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22" presetClass="entr" presetSubtype="8"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000"/>
                                        <p:tgtEl>
                                          <p:spTgt spid="12"/>
                                        </p:tgtEl>
                                      </p:cBhvr>
                                    </p:animEffect>
                                  </p:childTnLst>
                                </p:cTn>
                              </p:par>
                            </p:childTnLst>
                          </p:cTn>
                        </p:par>
                        <p:par>
                          <p:cTn id="11" fill="hold">
                            <p:stCondLst>
                              <p:cond delay="1500"/>
                            </p:stCondLst>
                            <p:childTnLst>
                              <p:par>
                                <p:cTn id="12" presetID="22" presetClass="exit" presetSubtype="8" fill="hold" nodeType="afterEffect">
                                  <p:stCondLst>
                                    <p:cond delay="500"/>
                                  </p:stCondLst>
                                  <p:childTnLst>
                                    <p:animEffect transition="out" filter="wipe(left)">
                                      <p:cBhvr>
                                        <p:cTn id="13" dur="1000"/>
                                        <p:tgtEl>
                                          <p:spTgt spid="9"/>
                                        </p:tgtEl>
                                      </p:cBhvr>
                                    </p:animEffect>
                                    <p:set>
                                      <p:cBhvr>
                                        <p:cTn id="14" dur="1" fill="hold">
                                          <p:stCondLst>
                                            <p:cond delay="999"/>
                                          </p:stCondLst>
                                        </p:cTn>
                                        <p:tgtEl>
                                          <p:spTgt spid="9"/>
                                        </p:tgtEl>
                                        <p:attrNameLst>
                                          <p:attrName>style.visibility</p:attrName>
                                        </p:attrNameLst>
                                      </p:cBhvr>
                                      <p:to>
                                        <p:strVal val="hidden"/>
                                      </p:to>
                                    </p:set>
                                  </p:childTnLst>
                                </p:cTn>
                              </p:par>
                              <p:par>
                                <p:cTn id="15" presetID="22" presetClass="exit" presetSubtype="8" fill="hold" nodeType="withEffect">
                                  <p:stCondLst>
                                    <p:cond delay="500"/>
                                  </p:stCondLst>
                                  <p:childTnLst>
                                    <p:animEffect transition="out" filter="wipe(left)">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par>
                                <p:cTn id="18" presetID="22" presetClass="entr" presetSubtype="8" fill="hold" nodeType="withEffect">
                                  <p:stCondLst>
                                    <p:cond delay="150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1000"/>
                                        <p:tgtEl>
                                          <p:spTgt spid="16"/>
                                        </p:tgtEl>
                                      </p:cBhvr>
                                    </p:animEffect>
                                  </p:childTnLst>
                                </p:cTn>
                              </p:par>
                            </p:childTnLst>
                          </p:cTn>
                        </p:par>
                        <p:par>
                          <p:cTn id="21" fill="hold">
                            <p:stCondLst>
                              <p:cond delay="4000"/>
                            </p:stCondLst>
                            <p:childTnLst>
                              <p:par>
                                <p:cTn id="22" presetID="22" presetClass="exit" presetSubtype="8" fill="hold" nodeType="afterEffect">
                                  <p:stCondLst>
                                    <p:cond delay="500"/>
                                  </p:stCondLst>
                                  <p:childTnLst>
                                    <p:animEffect transition="out" filter="wipe(left)">
                                      <p:cBhvr>
                                        <p:cTn id="23" dur="1000"/>
                                        <p:tgtEl>
                                          <p:spTgt spid="16"/>
                                        </p:tgtEl>
                                      </p:cBhvr>
                                    </p:animEffect>
                                    <p:set>
                                      <p:cBhvr>
                                        <p:cTn id="24"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ular Callout 3">
            <a:extLst>
              <a:ext uri="{FF2B5EF4-FFF2-40B4-BE49-F238E27FC236}">
                <a16:creationId xmlns:a16="http://schemas.microsoft.com/office/drawing/2014/main" id="{0B9344B1-ADE2-C918-4DC5-DC6258963CF7}"/>
              </a:ext>
            </a:extLst>
          </p:cNvPr>
          <p:cNvSpPr/>
          <p:nvPr/>
        </p:nvSpPr>
        <p:spPr>
          <a:xfrm>
            <a:off x="6353393" y="232276"/>
            <a:ext cx="2678866" cy="1186363"/>
          </a:xfrm>
          <a:prstGeom prst="wedgeRoundRectCallout">
            <a:avLst>
              <a:gd name="adj1" fmla="val -169675"/>
              <a:gd name="adj2" fmla="val 118612"/>
              <a:gd name="adj3" fmla="val 166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Also available:</a:t>
            </a:r>
          </a:p>
          <a:p>
            <a:pPr algn="ct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A0_A5 1</a:t>
            </a:r>
            <a:endParaRPr lang="en-US" dirty="0"/>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2"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533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600035"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1495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195888"/>
            <a:ext cx="11453898" cy="2347245"/>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1A44BB-777B-434E-97B7-D45668E543E3}"/>
              </a:ext>
            </a:extLst>
          </p:cNvPr>
          <p:cNvSpPr txBox="1"/>
          <p:nvPr/>
        </p:nvSpPr>
        <p:spPr>
          <a:xfrm>
            <a:off x="10058490" y="3169182"/>
            <a:ext cx="869149" cy="1200329"/>
          </a:xfrm>
          <a:prstGeom prst="rect">
            <a:avLst/>
          </a:prstGeom>
          <a:noFill/>
        </p:spPr>
        <p:txBody>
          <a:bodyPr wrap="none" rtlCol="0">
            <a:spAutoFit/>
          </a:bodyPr>
          <a:lstStyle/>
          <a:p>
            <a:r>
              <a:rPr lang="en-US" dirty="0"/>
              <a:t>0x005F</a:t>
            </a:r>
          </a:p>
          <a:p>
            <a:endParaRPr lang="en-US" dirty="0"/>
          </a:p>
          <a:p>
            <a:endParaRPr lang="en-US" dirty="0"/>
          </a:p>
          <a:p>
            <a:r>
              <a:rPr lang="en-US" dirty="0"/>
              <a:t>0x0020</a:t>
            </a:r>
          </a:p>
        </p:txBody>
      </p:sp>
      <p:sp>
        <p:nvSpPr>
          <p:cNvPr id="11" name="Rectangle 10">
            <a:extLst>
              <a:ext uri="{FF2B5EF4-FFF2-40B4-BE49-F238E27FC236}">
                <a16:creationId xmlns:a16="http://schemas.microsoft.com/office/drawing/2014/main" id="{305FC7E0-E1C8-D94B-8505-78AA5D6626BA}"/>
              </a:ext>
            </a:extLst>
          </p:cNvPr>
          <p:cNvSpPr/>
          <p:nvPr/>
        </p:nvSpPr>
        <p:spPr>
          <a:xfrm>
            <a:off x="7908847" y="3206534"/>
            <a:ext cx="2149643"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Registers</a:t>
            </a:r>
          </a:p>
        </p:txBody>
      </p:sp>
      <p:sp>
        <p:nvSpPr>
          <p:cNvPr id="12" name="TextBox 11">
            <a:extLst>
              <a:ext uri="{FF2B5EF4-FFF2-40B4-BE49-F238E27FC236}">
                <a16:creationId xmlns:a16="http://schemas.microsoft.com/office/drawing/2014/main" id="{3C2F2D8F-1CBA-904C-B5C4-7F8A1B76BE8D}"/>
              </a:ext>
            </a:extLst>
          </p:cNvPr>
          <p:cNvSpPr txBox="1"/>
          <p:nvPr/>
        </p:nvSpPr>
        <p:spPr>
          <a:xfrm>
            <a:off x="10032330" y="3583173"/>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1277CAA9-EE2C-B840-A51A-842842FC7039}"/>
              </a:ext>
            </a:extLst>
          </p:cNvPr>
          <p:cNvSpPr txBox="1"/>
          <p:nvPr/>
        </p:nvSpPr>
        <p:spPr>
          <a:xfrm>
            <a:off x="6663966" y="3583173"/>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E3093CAA-31C9-5A4B-B90C-595C1DEE3CD8}"/>
              </a:ext>
            </a:extLst>
          </p:cNvPr>
          <p:cNvSpPr txBox="1"/>
          <p:nvPr/>
        </p:nvSpPr>
        <p:spPr>
          <a:xfrm>
            <a:off x="7314977" y="3169182"/>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382825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rapezoid 26">
            <a:extLst>
              <a:ext uri="{FF2B5EF4-FFF2-40B4-BE49-F238E27FC236}">
                <a16:creationId xmlns:a16="http://schemas.microsoft.com/office/drawing/2014/main" id="{5C52AB56-440C-714F-8DFB-8F4624196395}"/>
              </a:ext>
            </a:extLst>
          </p:cNvPr>
          <p:cNvSpPr/>
          <p:nvPr/>
        </p:nvSpPr>
        <p:spPr>
          <a:xfrm rot="10800000">
            <a:off x="9541041" y="3983370"/>
            <a:ext cx="566519" cy="736852"/>
          </a:xfrm>
          <a:prstGeom prst="trapezoid">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323B2A2F-D8EE-DB4C-A1E4-1F38BB8C63AB}"/>
              </a:ext>
            </a:extLst>
          </p:cNvPr>
          <p:cNvSpPr/>
          <p:nvPr/>
        </p:nvSpPr>
        <p:spPr>
          <a:xfrm rot="10800000">
            <a:off x="9541110" y="3983370"/>
            <a:ext cx="566519" cy="736852"/>
          </a:xfrm>
          <a:prstGeom prst="trapezoid">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559091" cy="4667250"/>
          </a:xfrm>
        </p:spPr>
        <p:txBody>
          <a:bodyPr>
            <a:normAutofit fontScale="92500" lnSpcReduction="2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3555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1" y="5763126"/>
            <a:ext cx="11327080" cy="458286"/>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06802" y="3139049"/>
            <a:ext cx="2082132" cy="2441120"/>
          </a:xfrm>
          <a:prstGeom prst="rect">
            <a:avLst/>
          </a:prstGeom>
        </p:spPr>
      </p:pic>
      <p:cxnSp>
        <p:nvCxnSpPr>
          <p:cNvPr id="17" name="Straight Arrow Connector 16">
            <a:extLst>
              <a:ext uri="{FF2B5EF4-FFF2-40B4-BE49-F238E27FC236}">
                <a16:creationId xmlns:a16="http://schemas.microsoft.com/office/drawing/2014/main" id="{F9FF258A-373C-DA44-8D33-5C2996C591EF}"/>
              </a:ext>
            </a:extLst>
          </p:cNvPr>
          <p:cNvCxnSpPr>
            <a:cxnSpLocks/>
          </p:cNvCxnSpPr>
          <p:nvPr/>
        </p:nvCxnSpPr>
        <p:spPr>
          <a:xfrm>
            <a:off x="6949674" y="3983370"/>
            <a:ext cx="2591368" cy="6088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C0C8D0-B945-DD45-A9CA-C256CEC75277}"/>
              </a:ext>
            </a:extLst>
          </p:cNvPr>
          <p:cNvCxnSpPr>
            <a:cxnSpLocks/>
          </p:cNvCxnSpPr>
          <p:nvPr/>
        </p:nvCxnSpPr>
        <p:spPr>
          <a:xfrm>
            <a:off x="6949674" y="4352100"/>
            <a:ext cx="25913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10E6F0-4697-7D4C-A9E6-A7EC3975D171}"/>
              </a:ext>
            </a:extLst>
          </p:cNvPr>
          <p:cNvCxnSpPr>
            <a:cxnSpLocks/>
          </p:cNvCxnSpPr>
          <p:nvPr/>
        </p:nvCxnSpPr>
        <p:spPr>
          <a:xfrm flipV="1">
            <a:off x="7086600" y="4044763"/>
            <a:ext cx="2454442" cy="736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10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9C77382-1763-0749-975A-FFB5ACD2417C}"/>
              </a:ext>
            </a:extLst>
          </p:cNvPr>
          <p:cNvSpPr/>
          <p:nvPr/>
        </p:nvSpPr>
        <p:spPr>
          <a:xfrm>
            <a:off x="8306802" y="5226308"/>
            <a:ext cx="1181326" cy="353861"/>
          </a:xfrm>
          <a:prstGeom prst="rect">
            <a:avLst/>
          </a:prstGeom>
          <a:solidFill>
            <a:srgbClr val="FF0000">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1" y="1825625"/>
            <a:ext cx="11463557"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 *)(</a:t>
            </a:r>
            <a:r>
              <a:rPr lang="en-US" dirty="0">
                <a:solidFill>
                  <a:schemeClr val="accent6">
                    <a:lumMod val="50000"/>
                  </a:schemeClr>
                </a:solidFill>
                <a:latin typeface="Lucida Console" panose="020B0609040504020204" pitchFamily="49" charset="0"/>
              </a:rPr>
              <a:t>0x23</a:t>
            </a: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6A87CBC4-B52D-2E42-B3BD-1B8DAEAFF1BC}"/>
              </a:ext>
            </a:extLst>
          </p:cNvPr>
          <p:cNvSpPr/>
          <p:nvPr/>
        </p:nvSpPr>
        <p:spPr>
          <a:xfrm>
            <a:off x="369050" y="1825624"/>
            <a:ext cx="10832350" cy="117848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39D16-5362-CC41-8E70-493DF983E23F}"/>
              </a:ext>
            </a:extLst>
          </p:cNvPr>
          <p:cNvSpPr/>
          <p:nvPr/>
        </p:nvSpPr>
        <p:spPr>
          <a:xfrm>
            <a:off x="369050" y="3429000"/>
            <a:ext cx="10832350" cy="2151169"/>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13" name="Rectangle 12">
            <a:extLst>
              <a:ext uri="{FF2B5EF4-FFF2-40B4-BE49-F238E27FC236}">
                <a16:creationId xmlns:a16="http://schemas.microsoft.com/office/drawing/2014/main" id="{9AC84416-A49B-8445-85E6-FA2844966657}"/>
              </a:ext>
            </a:extLst>
          </p:cNvPr>
          <p:cNvSpPr/>
          <p:nvPr/>
        </p:nvSpPr>
        <p:spPr>
          <a:xfrm>
            <a:off x="8052619" y="2941184"/>
            <a:ext cx="2605550" cy="2260081"/>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203086-9ABD-9A4D-9DBA-3D0213CC68A4}"/>
              </a:ext>
            </a:extLst>
          </p:cNvPr>
          <p:cNvSpPr/>
          <p:nvPr/>
        </p:nvSpPr>
        <p:spPr>
          <a:xfrm>
            <a:off x="9488128" y="5226309"/>
            <a:ext cx="1284993" cy="48879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2232AD7-B62C-F34F-98A4-8B478E068393}"/>
              </a:ext>
            </a:extLst>
          </p:cNvPr>
          <p:cNvCxnSpPr>
            <a:cxnSpLocks/>
          </p:cNvCxnSpPr>
          <p:nvPr/>
        </p:nvCxnSpPr>
        <p:spPr>
          <a:xfrm flipH="1" flipV="1">
            <a:off x="9301316" y="5580169"/>
            <a:ext cx="1278194" cy="388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2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I/O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369053" y="1825625"/>
            <a:ext cx="11477204" cy="4667250"/>
          </a:xfrm>
        </p:spPr>
        <p:txBody>
          <a:bodyPr>
            <a:normAutofit fontScale="85000" lnSpcReduction="10000"/>
          </a:bodyPr>
          <a:lstStyle/>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D8_D13</a:t>
            </a:r>
            <a:r>
              <a:rPr lang="en-US" dirty="0">
                <a:latin typeface="Lucida Console" panose="020B0609040504020204" pitchFamily="49" charset="0"/>
              </a:rPr>
              <a:t>  0                 </a:t>
            </a:r>
            <a:r>
              <a:rPr lang="en-US" dirty="0">
                <a:solidFill>
                  <a:schemeClr val="tx1">
                    <a:lumMod val="75000"/>
                    <a:lumOff val="25000"/>
                  </a:schemeClr>
                </a:solidFill>
                <a:latin typeface="Lucida Console" panose="020B0609040504020204" pitchFamily="49" charset="0"/>
              </a:rPr>
              <a:t>// PINB/DDRB/PORTB</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D14_D19</a:t>
            </a:r>
            <a:r>
              <a:rPr lang="en-US" dirty="0">
                <a:latin typeface="Lucida Console" panose="020B0609040504020204" pitchFamily="49" charset="0"/>
              </a:rPr>
              <a:t> 1                 </a:t>
            </a:r>
            <a:r>
              <a:rPr lang="en-US" dirty="0">
                <a:solidFill>
                  <a:schemeClr val="tx1">
                    <a:lumMod val="75000"/>
                    <a:lumOff val="25000"/>
                  </a:schemeClr>
                </a:solidFill>
                <a:latin typeface="Lucida Console" panose="020B0609040504020204" pitchFamily="49" charset="0"/>
              </a:rPr>
              <a:t>// PINC/DDRC/PORTC</a:t>
            </a:r>
          </a:p>
          <a:p>
            <a:pPr marL="0" indent="0">
              <a:buNone/>
            </a:pPr>
            <a:r>
              <a:rPr lang="en-US" dirty="0">
                <a:solidFill>
                  <a:schemeClr val="accent6">
                    <a:lumMod val="50000"/>
                  </a:schemeClr>
                </a:solidFill>
                <a:latin typeface="Lucida Console" panose="020B0609040504020204" pitchFamily="49" charset="0"/>
              </a:rPr>
              <a:t>#define</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D0_D7</a:t>
            </a:r>
            <a:r>
              <a:rPr lang="en-US" dirty="0">
                <a:latin typeface="Lucida Console" panose="020B0609040504020204" pitchFamily="49" charset="0"/>
              </a:rPr>
              <a:t>   2                 </a:t>
            </a:r>
            <a:r>
              <a:rPr lang="en-US" dirty="0">
                <a:solidFill>
                  <a:schemeClr val="tx1">
                    <a:lumMod val="75000"/>
                    <a:lumOff val="25000"/>
                  </a:schemeClr>
                </a:solidFill>
                <a:latin typeface="Lucida Console" panose="020B0609040504020204" pitchFamily="49" charset="0"/>
              </a:rPr>
              <a:t>// PIND/DDRD/PORTD</a:t>
            </a:r>
          </a:p>
          <a:p>
            <a:pPr marL="0" indent="0">
              <a:buNone/>
            </a:pPr>
            <a:endParaRPr lang="en-US" dirty="0">
              <a:latin typeface="Lucida Console" panose="020B0609040504020204" pitchFamily="49" charset="0"/>
            </a:endParaRPr>
          </a:p>
          <a:p>
            <a:pPr marL="0" indent="0">
              <a:buNone/>
            </a:pPr>
            <a:r>
              <a:rPr lang="en-US" dirty="0">
                <a:latin typeface="Lucida Console" panose="020B0609040504020204" pitchFamily="49" charset="0"/>
              </a:rPr>
              <a:t>typedef struct {</a:t>
            </a: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input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PINx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direction</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DDRx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  </a:t>
            </a:r>
            <a:r>
              <a:rPr lang="en-US" dirty="0">
                <a:solidFill>
                  <a:schemeClr val="accent5">
                    <a:lumMod val="50000"/>
                  </a:schemeClr>
                </a:solidFill>
                <a:latin typeface="Lucida Console" panose="020B0609040504020204" pitchFamily="49" charset="0"/>
              </a:rPr>
              <a:t>uint8_t</a:t>
            </a:r>
            <a:r>
              <a:rPr lang="en-US" dirty="0">
                <a:latin typeface="Lucida Console" panose="020B0609040504020204" pitchFamily="49" charset="0"/>
              </a:rPr>
              <a:t> </a:t>
            </a:r>
            <a:r>
              <a:rPr lang="en-US" sz="2900" dirty="0">
                <a:solidFill>
                  <a:schemeClr val="accent2">
                    <a:lumMod val="50000"/>
                  </a:schemeClr>
                </a:solidFill>
                <a:latin typeface="Lucida Console" panose="020B0609040504020204" pitchFamily="49" charset="0"/>
              </a:rPr>
              <a:t>output</a:t>
            </a:r>
            <a:r>
              <a:rPr lang="en-US" dirty="0">
                <a:latin typeface="Lucida Console" panose="020B0609040504020204" pitchFamily="49" charset="0"/>
              </a:rPr>
              <a:t>;        </a:t>
            </a:r>
            <a:r>
              <a:rPr lang="en-US" dirty="0">
                <a:solidFill>
                  <a:schemeClr val="tx1">
                    <a:lumMod val="75000"/>
                    <a:lumOff val="25000"/>
                  </a:schemeClr>
                </a:solidFill>
                <a:latin typeface="Lucida Console" panose="020B0609040504020204" pitchFamily="49" charset="0"/>
              </a:rPr>
              <a:t>// </a:t>
            </a:r>
            <a:r>
              <a:rPr lang="en-US" dirty="0" err="1">
                <a:solidFill>
                  <a:schemeClr val="tx1">
                    <a:lumMod val="75000"/>
                    <a:lumOff val="25000"/>
                  </a:schemeClr>
                </a:solidFill>
                <a:latin typeface="Lucida Console" panose="020B0609040504020204" pitchFamily="49" charset="0"/>
              </a:rPr>
              <a:t>PORTx</a:t>
            </a:r>
            <a:endParaRPr lang="en-US" dirty="0">
              <a:solidFill>
                <a:schemeClr val="tx1">
                  <a:lumMod val="75000"/>
                  <a:lumOff val="25000"/>
                </a:schemeClr>
              </a:solidFill>
              <a:latin typeface="Lucida Console" panose="020B0609040504020204" pitchFamily="49" charset="0"/>
            </a:endParaRPr>
          </a:p>
          <a:p>
            <a:pPr marL="0" indent="0">
              <a:buNone/>
            </a:pP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 </a:t>
            </a:r>
            <a:r>
              <a:rPr lang="en-US" dirty="0" err="1">
                <a:solidFill>
                  <a:schemeClr val="accent5">
                    <a:lumMod val="50000"/>
                  </a:schemeClr>
                </a:solidFill>
                <a:latin typeface="Lucida Console" panose="020B0609040504020204" pitchFamily="49" charset="0"/>
              </a:rPr>
              <a:t>cowpi_ioport_t</a:t>
            </a:r>
            <a:r>
              <a:rPr lang="en-US" dirty="0">
                <a:latin typeface="Lucida Console" panose="020B0609040504020204" pitchFamily="49" charset="0"/>
              </a:rPr>
              <a:t>;</a:t>
            </a:r>
          </a:p>
          <a:p>
            <a:pPr marL="0" indent="0">
              <a:buNone/>
            </a:pPr>
            <a:endParaRPr lang="en-US" dirty="0">
              <a:latin typeface="Lucida Console" panose="020B0609040504020204" pitchFamily="49" charset="0"/>
            </a:endParaRPr>
          </a:p>
          <a:p>
            <a:pPr marL="0" indent="0">
              <a:buNone/>
            </a:pPr>
            <a:r>
              <a:rPr lang="en-US" dirty="0">
                <a:solidFill>
                  <a:schemeClr val="accent5">
                    <a:lumMod val="50000"/>
                  </a:schemeClr>
                </a:solidFill>
                <a:latin typeface="Lucida Console" panose="020B0609040504020204" pitchFamily="49" charset="0"/>
              </a:rPr>
              <a:t>volatile </a:t>
            </a:r>
            <a:r>
              <a:rPr lang="en-US" dirty="0" err="1">
                <a:solidFill>
                  <a:schemeClr val="accent5">
                    <a:lumMod val="50000"/>
                  </a:schemeClr>
                </a:solidFill>
                <a:latin typeface="Lucida Console" panose="020B0609040504020204" pitchFamily="49" charset="0"/>
              </a:rPr>
              <a:t>cowpi_ioport_t</a:t>
            </a:r>
            <a:r>
              <a:rPr lang="en-US" dirty="0">
                <a:solidFill>
                  <a:schemeClr val="accent5">
                    <a:lumMod val="50000"/>
                  </a:schemeClr>
                </a:solidFill>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gpio</a:t>
            </a:r>
            <a:r>
              <a:rPr lang="en-US" dirty="0">
                <a:latin typeface="Lucida Console" panose="020B0609040504020204" pitchFamily="49" charset="0"/>
              </a:rPr>
              <a:t> = (</a:t>
            </a:r>
            <a:r>
              <a:rPr lang="en-US" dirty="0" err="1">
                <a:solidFill>
                  <a:schemeClr val="accent5">
                    <a:lumMod val="50000"/>
                  </a:schemeClr>
                </a:solidFill>
                <a:latin typeface="Lucida Console" panose="020B0609040504020204" pitchFamily="49" charset="0"/>
              </a:rPr>
              <a:t>cowpi_ioport_t</a:t>
            </a:r>
            <a:r>
              <a:rPr lang="en-US">
                <a:latin typeface="Lucida Console" panose="020B0609040504020204" pitchFamily="49" charset="0"/>
              </a:rPr>
              <a:t> *)(</a:t>
            </a:r>
            <a:r>
              <a:rPr lang="en-US">
                <a:solidFill>
                  <a:schemeClr val="accent6">
                    <a:lumMod val="50000"/>
                  </a:schemeClr>
                </a:solidFill>
                <a:latin typeface="Lucida Console" panose="020B0609040504020204" pitchFamily="49" charset="0"/>
              </a:rPr>
              <a:t>0x23</a:t>
            </a:r>
            <a:r>
              <a:rPr lang="en-US">
                <a:latin typeface="Lucida Console" panose="020B0609040504020204" pitchFamily="49" charset="0"/>
              </a:rPr>
              <a:t>);</a:t>
            </a:r>
            <a:endParaRPr lang="en-US"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00339D16-5362-CC41-8E70-493DF983E23F}"/>
              </a:ext>
            </a:extLst>
          </p:cNvPr>
          <p:cNvSpPr/>
          <p:nvPr/>
        </p:nvSpPr>
        <p:spPr>
          <a:xfrm>
            <a:off x="426856" y="2983832"/>
            <a:ext cx="10774544" cy="2596337"/>
          </a:xfrm>
          <a:prstGeom prst="rect">
            <a:avLst/>
          </a:prstGeom>
          <a:solidFill>
            <a:srgbClr val="E8E9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4F61765-5A77-1042-8FCD-9BE1E68E67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06802" y="3139049"/>
            <a:ext cx="2082132" cy="2441120"/>
          </a:xfrm>
          <a:prstGeom prst="rect">
            <a:avLst/>
          </a:prstGeom>
        </p:spPr>
      </p:pic>
      <p:sp>
        <p:nvSpPr>
          <p:cNvPr id="5" name="Rectangle 4">
            <a:extLst>
              <a:ext uri="{FF2B5EF4-FFF2-40B4-BE49-F238E27FC236}">
                <a16:creationId xmlns:a16="http://schemas.microsoft.com/office/drawing/2014/main" id="{BEB8477D-4CA7-AF40-AA63-E72E7C5581C2}"/>
              </a:ext>
            </a:extLst>
          </p:cNvPr>
          <p:cNvSpPr/>
          <p:nvPr/>
        </p:nvSpPr>
        <p:spPr>
          <a:xfrm>
            <a:off x="10446738" y="4929150"/>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[0]</a:t>
            </a:r>
            <a:endParaRPr lang="en-US" dirty="0"/>
          </a:p>
        </p:txBody>
      </p:sp>
      <p:sp>
        <p:nvSpPr>
          <p:cNvPr id="10" name="Right Brace 9">
            <a:extLst>
              <a:ext uri="{FF2B5EF4-FFF2-40B4-BE49-F238E27FC236}">
                <a16:creationId xmlns:a16="http://schemas.microsoft.com/office/drawing/2014/main" id="{270CDB88-B7F4-A648-9D78-5BFCB006FB24}"/>
              </a:ext>
            </a:extLst>
          </p:cNvPr>
          <p:cNvSpPr/>
          <p:nvPr/>
        </p:nvSpPr>
        <p:spPr>
          <a:xfrm>
            <a:off x="10388934" y="4752474"/>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BF7037CB-99C1-E044-B49C-C99F8F18037D}"/>
              </a:ext>
            </a:extLst>
          </p:cNvPr>
          <p:cNvSpPr/>
          <p:nvPr/>
        </p:nvSpPr>
        <p:spPr>
          <a:xfrm>
            <a:off x="10450164" y="4154542"/>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[1]</a:t>
            </a:r>
            <a:endParaRPr lang="en-US" dirty="0"/>
          </a:p>
        </p:txBody>
      </p:sp>
      <p:sp>
        <p:nvSpPr>
          <p:cNvPr id="21" name="Right Brace 20">
            <a:extLst>
              <a:ext uri="{FF2B5EF4-FFF2-40B4-BE49-F238E27FC236}">
                <a16:creationId xmlns:a16="http://schemas.microsoft.com/office/drawing/2014/main" id="{56FA540D-D44B-0B4F-AEF7-79112286DD6E}"/>
              </a:ext>
            </a:extLst>
          </p:cNvPr>
          <p:cNvSpPr/>
          <p:nvPr/>
        </p:nvSpPr>
        <p:spPr>
          <a:xfrm>
            <a:off x="10392360" y="3977866"/>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8CE3FC0-EABB-E14A-8E7A-7D0099277F48}"/>
              </a:ext>
            </a:extLst>
          </p:cNvPr>
          <p:cNvSpPr/>
          <p:nvPr/>
        </p:nvSpPr>
        <p:spPr>
          <a:xfrm>
            <a:off x="10450164" y="3373415"/>
            <a:ext cx="1160895" cy="369332"/>
          </a:xfrm>
          <a:prstGeom prst="rect">
            <a:avLst/>
          </a:prstGeom>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[2]</a:t>
            </a:r>
            <a:endParaRPr lang="en-US" dirty="0"/>
          </a:p>
        </p:txBody>
      </p:sp>
      <p:sp>
        <p:nvSpPr>
          <p:cNvPr id="23" name="Right Brace 22">
            <a:extLst>
              <a:ext uri="{FF2B5EF4-FFF2-40B4-BE49-F238E27FC236}">
                <a16:creationId xmlns:a16="http://schemas.microsoft.com/office/drawing/2014/main" id="{4D8EB6C8-B2E3-AB4D-92F2-79C88B52C692}"/>
              </a:ext>
            </a:extLst>
          </p:cNvPr>
          <p:cNvSpPr/>
          <p:nvPr/>
        </p:nvSpPr>
        <p:spPr>
          <a:xfrm>
            <a:off x="10392360" y="3196739"/>
            <a:ext cx="102603" cy="757329"/>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2B7B33B2-FC3F-6747-9137-A057193ECCA4}"/>
              </a:ext>
            </a:extLst>
          </p:cNvPr>
          <p:cNvSpPr/>
          <p:nvPr/>
        </p:nvSpPr>
        <p:spPr>
          <a:xfrm>
            <a:off x="10453602" y="4929150"/>
            <a:ext cx="1858201"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[D8_D13]</a:t>
            </a:r>
            <a:endParaRPr lang="en-US" dirty="0"/>
          </a:p>
        </p:txBody>
      </p:sp>
      <p:sp>
        <p:nvSpPr>
          <p:cNvPr id="26" name="Rectangle 25">
            <a:extLst>
              <a:ext uri="{FF2B5EF4-FFF2-40B4-BE49-F238E27FC236}">
                <a16:creationId xmlns:a16="http://schemas.microsoft.com/office/drawing/2014/main" id="{9A16354C-02C7-0A46-A1D5-1FC684699085}"/>
              </a:ext>
            </a:extLst>
          </p:cNvPr>
          <p:cNvSpPr/>
          <p:nvPr/>
        </p:nvSpPr>
        <p:spPr>
          <a:xfrm>
            <a:off x="10457028" y="4154542"/>
            <a:ext cx="1997663"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[D14_D19]</a:t>
            </a:r>
            <a:endParaRPr lang="en-US" dirty="0"/>
          </a:p>
        </p:txBody>
      </p:sp>
      <p:sp>
        <p:nvSpPr>
          <p:cNvPr id="27" name="Rectangle 26">
            <a:extLst>
              <a:ext uri="{FF2B5EF4-FFF2-40B4-BE49-F238E27FC236}">
                <a16:creationId xmlns:a16="http://schemas.microsoft.com/office/drawing/2014/main" id="{270B6CD3-9ECD-D048-9978-0B1C3FC69BE2}"/>
              </a:ext>
            </a:extLst>
          </p:cNvPr>
          <p:cNvSpPr/>
          <p:nvPr/>
        </p:nvSpPr>
        <p:spPr>
          <a:xfrm>
            <a:off x="10457028" y="3373415"/>
            <a:ext cx="1718740" cy="369332"/>
          </a:xfrm>
          <a:prstGeom prst="rect">
            <a:avLst/>
          </a:prstGeom>
          <a:solidFill>
            <a:srgbClr val="E8E9FF"/>
          </a:solidFill>
        </p:spPr>
        <p:txBody>
          <a:bodyPr wrap="none">
            <a:spAutoFit/>
          </a:bodyPr>
          <a:lstStyle/>
          <a:p>
            <a:r>
              <a:rPr lang="en-US" dirty="0" err="1">
                <a:latin typeface="Lucida Console" panose="020B0609040504020204" pitchFamily="49" charset="0"/>
              </a:rPr>
              <a:t>gpio</a:t>
            </a:r>
            <a:r>
              <a:rPr lang="en-US" dirty="0">
                <a:latin typeface="Lucida Console" panose="020B0609040504020204" pitchFamily="49" charset="0"/>
              </a:rPr>
              <a:t>[D0_D7]</a:t>
            </a:r>
            <a:endParaRPr lang="en-US" dirty="0"/>
          </a:p>
        </p:txBody>
      </p:sp>
    </p:spTree>
    <p:extLst>
      <p:ext uri="{BB962C8B-B14F-4D97-AF65-F5344CB8AC3E}">
        <p14:creationId xmlns:p14="http://schemas.microsoft.com/office/powerpoint/2010/main" val="734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 &amp; 0x00400000;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-&gt;output;</a:t>
            </a:r>
            <a:br>
              <a:rPr lang="en-US" sz="2000" dirty="0">
                <a:latin typeface="Lucida Console" panose="020B0609040504020204" pitchFamily="49" charset="0"/>
              </a:rPr>
            </a:br>
            <a:r>
              <a:rPr lang="en-US" sz="2000" dirty="0">
                <a:latin typeface="Lucida Console" panose="020B0609040504020204" pitchFamily="49" charset="0"/>
              </a:rPr>
              <a:t> foo = foo | 0x00400000;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-&gt;output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-&gt;output &amp;= ~0x00400000;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570464" y="3466699"/>
            <a:ext cx="1621536" cy="556146"/>
          </a:xfrm>
          <a:prstGeom prst="wedgeRoundRectCallout">
            <a:avLst>
              <a:gd name="adj1" fmla="val -75744"/>
              <a:gd name="adj2" fmla="val 2585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570464" y="5633517"/>
            <a:ext cx="1621536"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GP22</a:t>
            </a:r>
          </a:p>
        </p:txBody>
      </p:sp>
    </p:spTree>
    <p:extLst>
      <p:ext uri="{BB962C8B-B14F-4D97-AF65-F5344CB8AC3E}">
        <p14:creationId xmlns:p14="http://schemas.microsoft.com/office/powerpoint/2010/main" val="350696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GP02 input</a:t>
            </a:r>
          </a:p>
          <a:p>
            <a:r>
              <a:rPr lang="en-US" dirty="0"/>
              <a:t>Right button = GP03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GP14 input</a:t>
            </a:r>
          </a:p>
          <a:p>
            <a:r>
              <a:rPr lang="en-US" dirty="0"/>
              <a:t>Right switch = GP15 input</a:t>
            </a:r>
          </a:p>
        </p:txBody>
      </p:sp>
      <p:pic>
        <p:nvPicPr>
          <p:cNvPr id="9" name="Picture 8">
            <a:extLst>
              <a:ext uri="{FF2B5EF4-FFF2-40B4-BE49-F238E27FC236}">
                <a16:creationId xmlns:a16="http://schemas.microsoft.com/office/drawing/2014/main" id="{4126077F-A9FB-CC33-24B2-BC74D15CA7EF}"/>
              </a:ext>
            </a:extLst>
          </p:cNvPr>
          <p:cNvPicPr>
            <a:picLocks noChangeAspect="1"/>
          </p:cNvPicPr>
          <p:nvPr/>
        </p:nvPicPr>
        <p:blipFill>
          <a:blip r:embed="rId4"/>
          <a:stretch>
            <a:fillRect/>
          </a:stretch>
        </p:blipFill>
        <p:spPr>
          <a:xfrm>
            <a:off x="4437888" y="3814037"/>
            <a:ext cx="3316224" cy="2907438"/>
          </a:xfrm>
          <a:prstGeom prst="rect">
            <a:avLst/>
          </a:prstGeom>
        </p:spPr>
      </p:pic>
    </p:spTree>
    <p:extLst>
      <p:ext uri="{BB962C8B-B14F-4D97-AF65-F5344CB8AC3E}">
        <p14:creationId xmlns:p14="http://schemas.microsoft.com/office/powerpoint/2010/main" val="67278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Left LED = GP21 output</a:t>
            </a:r>
          </a:p>
          <a:p>
            <a:r>
              <a:rPr lang="en-US" dirty="0"/>
              <a:t>Right LED = GP20 output</a:t>
            </a:r>
          </a:p>
          <a:p>
            <a:endParaRPr lang="en-US" dirty="0"/>
          </a:p>
          <a:p>
            <a:endParaRPr lang="en-US" dirty="0"/>
          </a:p>
          <a:p>
            <a:endParaRPr lang="en-US" dirty="0"/>
          </a:p>
          <a:p>
            <a:endParaRPr lang="en-US" dirty="0"/>
          </a:p>
          <a:p>
            <a:r>
              <a:rPr lang="en-US" dirty="0"/>
              <a:t>Internal LED = GP25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4" name="Picture 3">
            <a:extLst>
              <a:ext uri="{FF2B5EF4-FFF2-40B4-BE49-F238E27FC236}">
                <a16:creationId xmlns:a16="http://schemas.microsoft.com/office/drawing/2014/main" id="{B7A69659-BE04-FFBE-1035-FF3323B61DB1}"/>
              </a:ext>
            </a:extLst>
          </p:cNvPr>
          <p:cNvPicPr>
            <a:picLocks noChangeAspect="1"/>
          </p:cNvPicPr>
          <p:nvPr/>
        </p:nvPicPr>
        <p:blipFill>
          <a:blip r:embed="rId3"/>
          <a:stretch>
            <a:fillRect/>
          </a:stretch>
        </p:blipFill>
        <p:spPr>
          <a:xfrm>
            <a:off x="6475727" y="1738503"/>
            <a:ext cx="4357881" cy="1325372"/>
          </a:xfrm>
          <a:prstGeom prst="rect">
            <a:avLst/>
          </a:prstGeom>
        </p:spPr>
      </p:pic>
      <p:pic>
        <p:nvPicPr>
          <p:cNvPr id="5" name="Picture 4">
            <a:extLst>
              <a:ext uri="{FF2B5EF4-FFF2-40B4-BE49-F238E27FC236}">
                <a16:creationId xmlns:a16="http://schemas.microsoft.com/office/drawing/2014/main" id="{7E50CD51-B2AA-23B4-E8AB-CBBB66124912}"/>
              </a:ext>
            </a:extLst>
          </p:cNvPr>
          <p:cNvPicPr>
            <a:picLocks noChangeAspect="1"/>
          </p:cNvPicPr>
          <p:nvPr/>
        </p:nvPicPr>
        <p:blipFill>
          <a:blip r:embed="rId4"/>
          <a:stretch>
            <a:fillRect/>
          </a:stretch>
        </p:blipFill>
        <p:spPr>
          <a:xfrm>
            <a:off x="6475727" y="4274027"/>
            <a:ext cx="1670796" cy="1328420"/>
          </a:xfrm>
          <a:prstGeom prst="rect">
            <a:avLst/>
          </a:prstGeom>
        </p:spPr>
      </p:pic>
    </p:spTree>
    <p:extLst>
      <p:ext uri="{BB962C8B-B14F-4D97-AF65-F5344CB8AC3E}">
        <p14:creationId xmlns:p14="http://schemas.microsoft.com/office/powerpoint/2010/main" val="3005608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solidFill>
                  <a:schemeClr val="accent5">
                    <a:lumMod val="50000"/>
                  </a:schemeClr>
                </a:solidFill>
                <a:latin typeface="Lucida Console" panose="020B0609040504020204" pitchFamily="49" charset="0"/>
              </a:rPr>
              <a:t>  uint32_t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GP14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GP15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GP02</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GP03</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GP21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GP21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GP20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GP20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27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cxnSpLocks/>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234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7206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[D0_D7].input &amp; 0x10;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[D0_D7].output;</a:t>
            </a:r>
            <a:br>
              <a:rPr lang="en-US" sz="2000" dirty="0">
                <a:latin typeface="Lucida Console" panose="020B0609040504020204" pitchFamily="49" charset="0"/>
              </a:rPr>
            </a:br>
            <a:r>
              <a:rPr lang="en-US" sz="2000" dirty="0">
                <a:latin typeface="Lucida Console" panose="020B0609040504020204" pitchFamily="49" charset="0"/>
              </a:rPr>
              <a:t> foo = foo | 0x10;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[DO_D7].output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[DO_D7].output &amp;= ~0x10;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29</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656176" y="3466699"/>
            <a:ext cx="1392071" cy="556146"/>
          </a:xfrm>
          <a:prstGeom prst="wedgeRoundRectCallout">
            <a:avLst>
              <a:gd name="adj1" fmla="val -150833"/>
              <a:gd name="adj2" fmla="val 477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656176" y="5633517"/>
            <a:ext cx="1392071"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D4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D4</a:t>
            </a:r>
          </a:p>
        </p:txBody>
      </p:sp>
    </p:spTree>
    <p:extLst>
      <p:ext uri="{BB962C8B-B14F-4D97-AF65-F5344CB8AC3E}">
        <p14:creationId xmlns:p14="http://schemas.microsoft.com/office/powerpoint/2010/main" val="190823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Accessing I/O Devices with C</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Memory-Mapped I/O</a:t>
            </a:r>
          </a:p>
        </p:txBody>
      </p:sp>
    </p:spTree>
    <p:extLst>
      <p:ext uri="{BB962C8B-B14F-4D97-AF65-F5344CB8AC3E}">
        <p14:creationId xmlns:p14="http://schemas.microsoft.com/office/powerpoint/2010/main" val="31526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573D-701B-874D-A727-CD9DF6C3C250}"/>
              </a:ext>
            </a:extLst>
          </p:cNvPr>
          <p:cNvSpPr>
            <a:spLocks noGrp="1"/>
          </p:cNvSpPr>
          <p:nvPr>
            <p:ph type="title"/>
          </p:nvPr>
        </p:nvSpPr>
        <p:spPr/>
        <p:txBody>
          <a:bodyPr/>
          <a:lstStyle/>
          <a:p>
            <a:r>
              <a:rPr lang="en-US" dirty="0"/>
              <a:t>Accessing I/O Registers</a:t>
            </a:r>
          </a:p>
        </p:txBody>
      </p:sp>
      <p:sp>
        <p:nvSpPr>
          <p:cNvPr id="6" name="Text Placeholder 5">
            <a:extLst>
              <a:ext uri="{FF2B5EF4-FFF2-40B4-BE49-F238E27FC236}">
                <a16:creationId xmlns:a16="http://schemas.microsoft.com/office/drawing/2014/main" id="{E552B20A-C0F1-CB4A-BE67-6F6FB6769E58}"/>
              </a:ext>
            </a:extLst>
          </p:cNvPr>
          <p:cNvSpPr>
            <a:spLocks noGrp="1"/>
          </p:cNvSpPr>
          <p:nvPr>
            <p:ph type="body" idx="1"/>
          </p:nvPr>
        </p:nvSpPr>
        <p:spPr/>
        <p:txBody>
          <a:bodyPr/>
          <a:lstStyle/>
          <a:p>
            <a:r>
              <a:rPr lang="en-US" dirty="0"/>
              <a:t>Reading from Input</a:t>
            </a:r>
          </a:p>
        </p:txBody>
      </p:sp>
      <p:sp>
        <p:nvSpPr>
          <p:cNvPr id="7" name="Content Placeholder 6">
            <a:extLst>
              <a:ext uri="{FF2B5EF4-FFF2-40B4-BE49-F238E27FC236}">
                <a16:creationId xmlns:a16="http://schemas.microsoft.com/office/drawing/2014/main" id="{569700D4-9EF4-E143-91DF-4C59620AB258}"/>
              </a:ext>
            </a:extLst>
          </p:cNvPr>
          <p:cNvSpPr>
            <a:spLocks noGrp="1"/>
          </p:cNvSpPr>
          <p:nvPr>
            <p:ph sz="half" idx="2"/>
          </p:nvPr>
        </p:nvSpPr>
        <p:spPr>
          <a:xfrm>
            <a:off x="839788" y="2505075"/>
            <a:ext cx="5256212" cy="3684588"/>
          </a:xfrm>
        </p:spPr>
        <p:txBody>
          <a:bodyPr/>
          <a:lstStyle/>
          <a:p>
            <a:r>
              <a:rPr lang="en-US" dirty="0"/>
              <a:t>Treat it like any other variable in memory</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a:t>
            </a:r>
          </a:p>
          <a:p>
            <a:endParaRPr lang="en-US" dirty="0"/>
          </a:p>
          <a:p>
            <a:r>
              <a:rPr lang="en-US" dirty="0"/>
              <a:t>Apply bitmask to read a specific bit (or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-&gt;input &amp; 0x00400000;</a:t>
            </a:r>
            <a:endParaRPr lang="en-US" dirty="0">
              <a:latin typeface="Lucida Console" panose="020B0609040504020204" pitchFamily="49" charset="0"/>
            </a:endParaRPr>
          </a:p>
          <a:p>
            <a:endParaRPr lang="en-US" dirty="0"/>
          </a:p>
        </p:txBody>
      </p:sp>
      <p:sp>
        <p:nvSpPr>
          <p:cNvPr id="8" name="Text Placeholder 7">
            <a:extLst>
              <a:ext uri="{FF2B5EF4-FFF2-40B4-BE49-F238E27FC236}">
                <a16:creationId xmlns:a16="http://schemas.microsoft.com/office/drawing/2014/main" id="{13E29B54-159D-324B-8CF3-82C866BE7366}"/>
              </a:ext>
            </a:extLst>
          </p:cNvPr>
          <p:cNvSpPr>
            <a:spLocks noGrp="1"/>
          </p:cNvSpPr>
          <p:nvPr>
            <p:ph type="body" sz="quarter" idx="3"/>
          </p:nvPr>
        </p:nvSpPr>
        <p:spPr/>
        <p:txBody>
          <a:bodyPr/>
          <a:lstStyle/>
          <a:p>
            <a:r>
              <a:rPr lang="en-US" dirty="0"/>
              <a:t>Writing to Output</a:t>
            </a:r>
          </a:p>
        </p:txBody>
      </p:sp>
      <p:sp>
        <p:nvSpPr>
          <p:cNvPr id="9" name="Content Placeholder 8">
            <a:extLst>
              <a:ext uri="{FF2B5EF4-FFF2-40B4-BE49-F238E27FC236}">
                <a16:creationId xmlns:a16="http://schemas.microsoft.com/office/drawing/2014/main" id="{00CCD562-18A8-714C-97F4-4CF3EF401163}"/>
              </a:ext>
            </a:extLst>
          </p:cNvPr>
          <p:cNvSpPr>
            <a:spLocks noGrp="1"/>
          </p:cNvSpPr>
          <p:nvPr>
            <p:ph sz="quarter" idx="4"/>
          </p:nvPr>
        </p:nvSpPr>
        <p:spPr/>
        <p:txBody>
          <a:bodyPr/>
          <a:lstStyle/>
          <a:p>
            <a:r>
              <a:rPr lang="en-US" dirty="0"/>
              <a:t>Use </a:t>
            </a:r>
            <a:r>
              <a:rPr lang="en-US" i="1" dirty="0"/>
              <a:t>read-modify-write</a:t>
            </a:r>
            <a:r>
              <a:rPr lang="en-US" dirty="0"/>
              <a:t> pattern to change </a:t>
            </a:r>
            <a:r>
              <a:rPr lang="en-US" b="1" dirty="0"/>
              <a:t>only</a:t>
            </a:r>
            <a:r>
              <a:rPr lang="en-US" dirty="0"/>
              <a:t> the intended bits</a:t>
            </a:r>
          </a:p>
          <a:p>
            <a:r>
              <a:rPr lang="en-US" dirty="0"/>
              <a:t> </a:t>
            </a:r>
            <a:r>
              <a:rPr lang="en-US" sz="2000" dirty="0">
                <a:latin typeface="Lucida Console" panose="020B0609040504020204" pitchFamily="49" charset="0"/>
              </a:rPr>
              <a:t>foo = </a:t>
            </a:r>
            <a:r>
              <a:rPr lang="en-US" sz="2000" dirty="0" err="1">
                <a:latin typeface="Lucida Console" panose="020B0609040504020204" pitchFamily="49" charset="0"/>
              </a:rPr>
              <a:t>gpio</a:t>
            </a:r>
            <a:r>
              <a:rPr lang="en-US" sz="2000" dirty="0">
                <a:latin typeface="Lucida Console" panose="020B0609040504020204" pitchFamily="49" charset="0"/>
              </a:rPr>
              <a:t>-&gt;output;</a:t>
            </a:r>
            <a:br>
              <a:rPr lang="en-US" sz="2000" dirty="0">
                <a:latin typeface="Lucida Console" panose="020B0609040504020204" pitchFamily="49" charset="0"/>
              </a:rPr>
            </a:br>
            <a:r>
              <a:rPr lang="en-US" sz="2000" dirty="0">
                <a:latin typeface="Lucida Console" panose="020B0609040504020204" pitchFamily="49" charset="0"/>
              </a:rPr>
              <a:t> foo = foo | 0x00400000;</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err="1">
                <a:latin typeface="Lucida Console" panose="020B0609040504020204" pitchFamily="49" charset="0"/>
              </a:rPr>
              <a:t>gpio</a:t>
            </a:r>
            <a:r>
              <a:rPr lang="en-US" sz="2000" dirty="0">
                <a:latin typeface="Lucida Console" panose="020B0609040504020204" pitchFamily="49" charset="0"/>
              </a:rPr>
              <a:t>-&gt;output = foo;</a:t>
            </a:r>
            <a:endParaRPr lang="en-US" dirty="0">
              <a:latin typeface="Lucida Console" panose="020B0609040504020204" pitchFamily="49" charset="0"/>
            </a:endParaRPr>
          </a:p>
          <a:p>
            <a:endParaRPr lang="en-US" dirty="0"/>
          </a:p>
          <a:p>
            <a:r>
              <a:rPr lang="en-US" dirty="0"/>
              <a:t>Or, as one line</a:t>
            </a:r>
            <a:br>
              <a:rPr lang="en-US" dirty="0"/>
            </a:br>
            <a:r>
              <a:rPr lang="en-US" sz="2000" dirty="0" err="1">
                <a:latin typeface="Lucida Console" panose="020B0609040504020204" pitchFamily="49" charset="0"/>
              </a:rPr>
              <a:t>gpio</a:t>
            </a:r>
            <a:r>
              <a:rPr lang="en-US" sz="2000" dirty="0">
                <a:latin typeface="Lucida Console" panose="020B0609040504020204" pitchFamily="49" charset="0"/>
              </a:rPr>
              <a:t>-&gt;output &amp;= ~0x00400000;</a:t>
            </a:r>
            <a:endParaRPr lang="en-US" sz="2000" dirty="0"/>
          </a:p>
          <a:p>
            <a:endParaRPr lang="en-US" dirty="0"/>
          </a:p>
        </p:txBody>
      </p:sp>
      <p:sp>
        <p:nvSpPr>
          <p:cNvPr id="4" name="Footer Placeholder 3">
            <a:extLst>
              <a:ext uri="{FF2B5EF4-FFF2-40B4-BE49-F238E27FC236}">
                <a16:creationId xmlns:a16="http://schemas.microsoft.com/office/drawing/2014/main" id="{A8928BBC-6566-B448-B56F-0AD9C867E639}"/>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A24DAFFB-4EA1-D743-BD11-CF121EC23A31}"/>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10" name="Text Placeholder 9">
            <a:extLst>
              <a:ext uri="{FF2B5EF4-FFF2-40B4-BE49-F238E27FC236}">
                <a16:creationId xmlns:a16="http://schemas.microsoft.com/office/drawing/2014/main" id="{E4BA552F-9D03-0F42-A0E4-767BFE5DFC4C}"/>
              </a:ext>
            </a:extLst>
          </p:cNvPr>
          <p:cNvSpPr>
            <a:spLocks noGrp="1"/>
          </p:cNvSpPr>
          <p:nvPr>
            <p:ph type="body" sz="quarter" idx="13"/>
          </p:nvPr>
        </p:nvSpPr>
        <p:spPr/>
        <p:txBody>
          <a:bodyPr/>
          <a:lstStyle/>
          <a:p>
            <a:r>
              <a:rPr lang="en-US" dirty="0"/>
              <a:t>Slide by Bohn</a:t>
            </a:r>
          </a:p>
        </p:txBody>
      </p:sp>
      <p:sp>
        <p:nvSpPr>
          <p:cNvPr id="11" name="Rounded Rectangular Callout 10">
            <a:extLst>
              <a:ext uri="{FF2B5EF4-FFF2-40B4-BE49-F238E27FC236}">
                <a16:creationId xmlns:a16="http://schemas.microsoft.com/office/drawing/2014/main" id="{A6177565-AE40-C54D-8D37-DD7BD4DF04F4}"/>
              </a:ext>
            </a:extLst>
          </p:cNvPr>
          <p:cNvSpPr/>
          <p:nvPr/>
        </p:nvSpPr>
        <p:spPr>
          <a:xfrm>
            <a:off x="10570464" y="3466699"/>
            <a:ext cx="1621536" cy="556146"/>
          </a:xfrm>
          <a:prstGeom prst="wedgeRoundRectCallout">
            <a:avLst>
              <a:gd name="adj1" fmla="val -75744"/>
              <a:gd name="adj2" fmla="val 2585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1</a:t>
            </a:r>
          </a:p>
        </p:txBody>
      </p:sp>
      <p:sp>
        <p:nvSpPr>
          <p:cNvPr id="12" name="Rounded Rectangular Callout 11">
            <a:extLst>
              <a:ext uri="{FF2B5EF4-FFF2-40B4-BE49-F238E27FC236}">
                <a16:creationId xmlns:a16="http://schemas.microsoft.com/office/drawing/2014/main" id="{EE7ACE00-7704-0346-8A8C-7AB47F71DDF7}"/>
              </a:ext>
            </a:extLst>
          </p:cNvPr>
          <p:cNvSpPr/>
          <p:nvPr/>
        </p:nvSpPr>
        <p:spPr>
          <a:xfrm>
            <a:off x="10570464" y="5633517"/>
            <a:ext cx="1621536" cy="556146"/>
          </a:xfrm>
          <a:prstGeom prst="wedgeRoundRectCallout">
            <a:avLst>
              <a:gd name="adj1" fmla="val -87107"/>
              <a:gd name="adj2" fmla="val -479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Sets GP22 to 0</a:t>
            </a:r>
          </a:p>
        </p:txBody>
      </p:sp>
      <p:sp>
        <p:nvSpPr>
          <p:cNvPr id="13" name="Rounded Rectangular Callout 12">
            <a:extLst>
              <a:ext uri="{FF2B5EF4-FFF2-40B4-BE49-F238E27FC236}">
                <a16:creationId xmlns:a16="http://schemas.microsoft.com/office/drawing/2014/main" id="{0DEB4E89-5ED9-CB42-BA15-4E275B1209A7}"/>
              </a:ext>
            </a:extLst>
          </p:cNvPr>
          <p:cNvSpPr/>
          <p:nvPr/>
        </p:nvSpPr>
        <p:spPr>
          <a:xfrm>
            <a:off x="3113965" y="5911590"/>
            <a:ext cx="1392071" cy="556146"/>
          </a:xfrm>
          <a:prstGeom prst="wedgeRoundRectCallout">
            <a:avLst>
              <a:gd name="adj1" fmla="val 87402"/>
              <a:gd name="adj2" fmla="val -798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Reads GP22</a:t>
            </a:r>
          </a:p>
        </p:txBody>
      </p:sp>
    </p:spTree>
    <p:extLst>
      <p:ext uri="{BB962C8B-B14F-4D97-AF65-F5344CB8AC3E}">
        <p14:creationId xmlns:p14="http://schemas.microsoft.com/office/powerpoint/2010/main" val="3185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dissolve">
                                      <p:cBhvr>
                                        <p:cTn id="10" dur="500"/>
                                        <p:tgtEl>
                                          <p:spTgt spid="7">
                                            <p:txEl>
                                              <p:pRg st="4" end="4"/>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dissolve">
                                      <p:cBhvr>
                                        <p:cTn id="19" dur="500"/>
                                        <p:tgtEl>
                                          <p:spTgt spid="8">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dissolve">
                                      <p:cBhvr>
                                        <p:cTn id="34" dur="500"/>
                                        <p:tgtEl>
                                          <p:spTgt spid="9">
                                            <p:txEl>
                                              <p:pRg st="3" end="3"/>
                                            </p:txEl>
                                          </p:spTgt>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C3DA30-148E-98D1-11D6-9BEC0310AA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94711" y="2971800"/>
            <a:ext cx="4959089" cy="3066589"/>
          </a:xfrm>
          <a:prstGeom prst="rect">
            <a:avLst/>
          </a:prstGeom>
        </p:spPr>
      </p:pic>
      <p:pic>
        <p:nvPicPr>
          <p:cNvPr id="5" name="Picture 4">
            <a:extLst>
              <a:ext uri="{FF2B5EF4-FFF2-40B4-BE49-F238E27FC236}">
                <a16:creationId xmlns:a16="http://schemas.microsoft.com/office/drawing/2014/main" id="{91AB3FC4-BCE3-10E5-4CE9-34D15BA558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8200" y="2660614"/>
            <a:ext cx="4630623" cy="3377775"/>
          </a:xfrm>
          <a:prstGeom prst="rect">
            <a:avLst/>
          </a:prstGeom>
        </p:spPr>
      </p:pic>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Inputs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9" name="Picture 18">
            <a:extLst>
              <a:ext uri="{FF2B5EF4-FFF2-40B4-BE49-F238E27FC236}">
                <a16:creationId xmlns:a16="http://schemas.microsoft.com/office/drawing/2014/main" id="{212FE7F2-4925-A644-8F44-11D2B4D1DC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769600" y="5988050"/>
            <a:ext cx="1168400" cy="368300"/>
          </a:xfrm>
          <a:prstGeom prst="rect">
            <a:avLst/>
          </a:prstGeom>
        </p:spPr>
      </p:pic>
      <p:sp>
        <p:nvSpPr>
          <p:cNvPr id="21" name="Content Placeholder 20">
            <a:extLst>
              <a:ext uri="{FF2B5EF4-FFF2-40B4-BE49-F238E27FC236}">
                <a16:creationId xmlns:a16="http://schemas.microsoft.com/office/drawing/2014/main" id="{C90E94F2-C318-3947-ADDE-EC71D3BAF12A}"/>
              </a:ext>
            </a:extLst>
          </p:cNvPr>
          <p:cNvSpPr>
            <a:spLocks noGrp="1"/>
          </p:cNvSpPr>
          <p:nvPr>
            <p:ph sz="half" idx="2"/>
          </p:nvPr>
        </p:nvSpPr>
        <p:spPr/>
        <p:txBody>
          <a:bodyPr/>
          <a:lstStyle/>
          <a:p>
            <a:r>
              <a:rPr lang="en-US" dirty="0"/>
              <a:t>SPST momentary pushbuttons</a:t>
            </a:r>
          </a:p>
          <a:p>
            <a:pPr lvl="1"/>
            <a:r>
              <a:rPr lang="en-US" dirty="0"/>
              <a:t>Set input to Pull-Up</a:t>
            </a:r>
          </a:p>
          <a:p>
            <a:r>
              <a:rPr lang="en-US" dirty="0"/>
              <a:t>Left button = D8 input</a:t>
            </a:r>
          </a:p>
          <a:p>
            <a:r>
              <a:rPr lang="en-US" dirty="0"/>
              <a:t>Right button = D9 input</a:t>
            </a:r>
          </a:p>
        </p:txBody>
      </p:sp>
      <p:sp>
        <p:nvSpPr>
          <p:cNvPr id="23" name="Content Placeholder 22">
            <a:extLst>
              <a:ext uri="{FF2B5EF4-FFF2-40B4-BE49-F238E27FC236}">
                <a16:creationId xmlns:a16="http://schemas.microsoft.com/office/drawing/2014/main" id="{691FFEA1-0552-034D-858D-BF425E01CDCC}"/>
              </a:ext>
            </a:extLst>
          </p:cNvPr>
          <p:cNvSpPr>
            <a:spLocks noGrp="1"/>
          </p:cNvSpPr>
          <p:nvPr>
            <p:ph sz="half" idx="1"/>
          </p:nvPr>
        </p:nvSpPr>
        <p:spPr/>
        <p:txBody>
          <a:bodyPr/>
          <a:lstStyle/>
          <a:p>
            <a:r>
              <a:rPr lang="en-US" dirty="0"/>
              <a:t>SPDT switches</a:t>
            </a:r>
          </a:p>
          <a:p>
            <a:pPr lvl="1"/>
            <a:r>
              <a:rPr lang="en-US" dirty="0"/>
              <a:t>Set input Pull-Up</a:t>
            </a:r>
          </a:p>
          <a:p>
            <a:r>
              <a:rPr lang="en-US" dirty="0"/>
              <a:t>Left switch = D11 input</a:t>
            </a:r>
          </a:p>
          <a:p>
            <a:r>
              <a:rPr lang="en-US" dirty="0"/>
              <a:t>Right switch = D10 input</a:t>
            </a:r>
          </a:p>
        </p:txBody>
      </p:sp>
    </p:spTree>
    <p:extLst>
      <p:ext uri="{BB962C8B-B14F-4D97-AF65-F5344CB8AC3E}">
        <p14:creationId xmlns:p14="http://schemas.microsoft.com/office/powerpoint/2010/main" val="2581532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Cow Pi Outputs</a:t>
            </a:r>
          </a:p>
        </p:txBody>
      </p:sp>
      <p:sp>
        <p:nvSpPr>
          <p:cNvPr id="19" name="Content Placeholder 18">
            <a:extLst>
              <a:ext uri="{FF2B5EF4-FFF2-40B4-BE49-F238E27FC236}">
                <a16:creationId xmlns:a16="http://schemas.microsoft.com/office/drawing/2014/main" id="{E519C2A0-128F-764A-8ED0-76A683556F85}"/>
              </a:ext>
            </a:extLst>
          </p:cNvPr>
          <p:cNvSpPr>
            <a:spLocks noGrp="1"/>
          </p:cNvSpPr>
          <p:nvPr>
            <p:ph idx="1"/>
          </p:nvPr>
        </p:nvSpPr>
        <p:spPr/>
        <p:txBody>
          <a:bodyPr/>
          <a:lstStyle/>
          <a:p>
            <a:r>
              <a:rPr lang="en-US" dirty="0"/>
              <a:t>External (“Right”) LED = D12 output</a:t>
            </a:r>
          </a:p>
          <a:p>
            <a:r>
              <a:rPr lang="en-US" dirty="0"/>
              <a:t>Built-in (“Left”) LED = D13 output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Picture 15">
            <a:extLst>
              <a:ext uri="{FF2B5EF4-FFF2-40B4-BE49-F238E27FC236}">
                <a16:creationId xmlns:a16="http://schemas.microsoft.com/office/drawing/2014/main" id="{8564D629-1C83-7C42-989A-E2C38D979C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21" name="Content Placeholder 11" descr="A picture containing calendar&#10;&#10;Description automatically generated">
            <a:extLst>
              <a:ext uri="{FF2B5EF4-FFF2-40B4-BE49-F238E27FC236}">
                <a16:creationId xmlns:a16="http://schemas.microsoft.com/office/drawing/2014/main" id="{360A09B9-0166-2A46-9ACA-C831DA7633D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72263" y="3007095"/>
            <a:ext cx="2847474" cy="3485780"/>
          </a:xfrm>
          <a:prstGeom prst="rect">
            <a:avLst/>
          </a:prstGeom>
        </p:spPr>
      </p:pic>
      <p:sp>
        <p:nvSpPr>
          <p:cNvPr id="22" name="Oval 21">
            <a:extLst>
              <a:ext uri="{FF2B5EF4-FFF2-40B4-BE49-F238E27FC236}">
                <a16:creationId xmlns:a16="http://schemas.microsoft.com/office/drawing/2014/main" id="{682A26C0-EDA1-7E41-8E61-830AEE5717F6}"/>
              </a:ext>
            </a:extLst>
          </p:cNvPr>
          <p:cNvSpPr/>
          <p:nvPr/>
        </p:nvSpPr>
        <p:spPr>
          <a:xfrm>
            <a:off x="6316579" y="4749985"/>
            <a:ext cx="397042" cy="3032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631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D18 (A4)</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[D14_D19].</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D19 (A5)</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406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000"/>
                                        <p:tgtEl>
                                          <p:spTgt spid="1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Using Input, Changing Output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0"/>
            <a:ext cx="10515600" cy="6721475"/>
          </a:xfrm>
          <a:solidFill>
            <a:srgbClr val="E8E9FF"/>
          </a:solidFill>
        </p:spPr>
        <p:txBody>
          <a:bodyPr>
            <a:noAutofit/>
          </a:bodyPr>
          <a:lstStyle/>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loop()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D11</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2)</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D10</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D8</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right_button</a:t>
            </a:r>
            <a:r>
              <a:rPr lang="en-US" sz="2000" dirty="0">
                <a:latin typeface="Lucida Console" panose="020B0609040504020204" pitchFamily="49" charset="0"/>
              </a:rPr>
              <a:t>  =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input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D9</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left_button</a:t>
            </a:r>
            <a:r>
              <a:rPr lang="en-US" sz="2000" dirty="0">
                <a:latin typeface="Lucida Console" panose="020B0609040504020204" pitchFamily="49" charset="0"/>
              </a:rPr>
              <a:t>) {  // button is not pressed</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off</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5</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D13 on</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if</a:t>
            </a:r>
            <a:r>
              <a:rPr lang="en-US" sz="2000" dirty="0">
                <a:latin typeface="Lucida Console" panose="020B0609040504020204" pitchFamily="49" charset="0"/>
              </a:rPr>
              <a:t> (</a:t>
            </a:r>
            <a:r>
              <a:rPr lang="en-US" sz="2000" dirty="0" err="1">
                <a:latin typeface="Lucida Console" panose="020B0609040504020204" pitchFamily="49" charset="0"/>
              </a:rPr>
              <a:t>right_switch</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on</a:t>
            </a:r>
          </a:p>
          <a:p>
            <a:pPr marL="0" indent="0">
              <a:buNone/>
            </a:pP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else</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1</a:t>
            </a:r>
            <a:r>
              <a:rPr lang="en-US" sz="2000" dirty="0">
                <a:latin typeface="Lucida Console" panose="020B0609040504020204" pitchFamily="49" charset="0"/>
              </a:rPr>
              <a:t> &lt;&lt; </a:t>
            </a:r>
            <a:r>
              <a:rPr lang="en-US" sz="2000" dirty="0">
                <a:solidFill>
                  <a:schemeClr val="accent6">
                    <a:lumMod val="50000"/>
                  </a:schemeClr>
                </a:solidFill>
                <a:latin typeface="Lucida Console" panose="020B0609040504020204" pitchFamily="49" charset="0"/>
              </a:rPr>
              <a:t>4</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turn LED at D12 off</a:t>
            </a:r>
          </a:p>
          <a:p>
            <a:pPr marL="0" indent="0">
              <a:buNone/>
            </a:pP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Oval 3">
            <a:extLst>
              <a:ext uri="{FF2B5EF4-FFF2-40B4-BE49-F238E27FC236}">
                <a16:creationId xmlns:a16="http://schemas.microsoft.com/office/drawing/2014/main" id="{1084D552-EB10-5441-A31C-0E9F7A2F9AFF}"/>
              </a:ext>
            </a:extLst>
          </p:cNvPr>
          <p:cNvSpPr/>
          <p:nvPr/>
        </p:nvSpPr>
        <p:spPr>
          <a:xfrm>
            <a:off x="838200" y="1441450"/>
            <a:ext cx="68834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15DF89-9669-AA4D-8FD2-3F4C51EB3E62}"/>
              </a:ext>
            </a:extLst>
          </p:cNvPr>
          <p:cNvSpPr/>
          <p:nvPr/>
        </p:nvSpPr>
        <p:spPr>
          <a:xfrm>
            <a:off x="1041400" y="2235200"/>
            <a:ext cx="27686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474DDC8-DEA3-CB42-8428-5987ED1533AE}"/>
              </a:ext>
            </a:extLst>
          </p:cNvPr>
          <p:cNvSpPr/>
          <p:nvPr/>
        </p:nvSpPr>
        <p:spPr>
          <a:xfrm>
            <a:off x="10210800" y="1638801"/>
            <a:ext cx="1143000"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Polling</a:t>
            </a:r>
          </a:p>
        </p:txBody>
      </p:sp>
      <p:cxnSp>
        <p:nvCxnSpPr>
          <p:cNvPr id="13" name="Straight Connector 12">
            <a:extLst>
              <a:ext uri="{FF2B5EF4-FFF2-40B4-BE49-F238E27FC236}">
                <a16:creationId xmlns:a16="http://schemas.microsoft.com/office/drawing/2014/main" id="{99D4D4D9-1F11-ED4B-B5CD-DB7E2E363095}"/>
              </a:ext>
            </a:extLst>
          </p:cNvPr>
          <p:cNvCxnSpPr>
            <a:stCxn id="4" idx="6"/>
            <a:endCxn id="5" idx="1"/>
          </p:cNvCxnSpPr>
          <p:nvPr/>
        </p:nvCxnSpPr>
        <p:spPr>
          <a:xfrm>
            <a:off x="7721600" y="1765300"/>
            <a:ext cx="2489200" cy="264026"/>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EE877D2C-D673-2D4D-8248-3799923C0F7F}"/>
              </a:ext>
            </a:extLst>
          </p:cNvPr>
          <p:cNvCxnSpPr>
            <a:cxnSpLocks/>
            <a:stCxn id="11" idx="6"/>
            <a:endCxn id="5" idx="1"/>
          </p:cNvCxnSpPr>
          <p:nvPr/>
        </p:nvCxnSpPr>
        <p:spPr>
          <a:xfrm flipV="1">
            <a:off x="3810000" y="2029326"/>
            <a:ext cx="6400800" cy="529724"/>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9" name="Rounded Rectangle 8">
            <a:extLst>
              <a:ext uri="{FF2B5EF4-FFF2-40B4-BE49-F238E27FC236}">
                <a16:creationId xmlns:a16="http://schemas.microsoft.com/office/drawing/2014/main" id="{149045E0-0C76-2593-7D84-8EF8FAB3664C}"/>
              </a:ext>
            </a:extLst>
          </p:cNvPr>
          <p:cNvSpPr/>
          <p:nvPr/>
        </p:nvSpPr>
        <p:spPr>
          <a:xfrm>
            <a:off x="10210799" y="365125"/>
            <a:ext cx="1833563" cy="7810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 &lt;&lt; (11-8))</a:t>
            </a:r>
          </a:p>
        </p:txBody>
      </p:sp>
      <p:sp>
        <p:nvSpPr>
          <p:cNvPr id="10" name="Oval 9">
            <a:extLst>
              <a:ext uri="{FF2B5EF4-FFF2-40B4-BE49-F238E27FC236}">
                <a16:creationId xmlns:a16="http://schemas.microsoft.com/office/drawing/2014/main" id="{14D7A0B2-D46B-66C7-D7C0-6EB5B536A1AD}"/>
              </a:ext>
            </a:extLst>
          </p:cNvPr>
          <p:cNvSpPr/>
          <p:nvPr/>
        </p:nvSpPr>
        <p:spPr>
          <a:xfrm>
            <a:off x="6543674" y="630781"/>
            <a:ext cx="2066925"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61660E1-0E27-7631-47E9-E316BCFDCCE2}"/>
              </a:ext>
            </a:extLst>
          </p:cNvPr>
          <p:cNvCxnSpPr>
            <a:cxnSpLocks/>
            <a:stCxn id="10" idx="6"/>
            <a:endCxn id="9" idx="1"/>
          </p:cNvCxnSpPr>
          <p:nvPr/>
        </p:nvCxnSpPr>
        <p:spPr>
          <a:xfrm flipV="1">
            <a:off x="8610599" y="755650"/>
            <a:ext cx="1600200" cy="198981"/>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055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1000"/>
                                        <p:tgtEl>
                                          <p:spTgt spid="4"/>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0"/>
                                        <p:tgtEl>
                                          <p:spTgt spid="11"/>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5"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Input/Output Demonstration</a:t>
            </a:r>
          </a:p>
        </p:txBody>
      </p:sp>
      <p:pic>
        <p:nvPicPr>
          <p:cNvPr id="16" name="PXL_20210923_144710583_2" descr="PXL_20210923_144710583_2">
            <a:hlinkClick r:id="" action="ppaction://media"/>
            <a:extLst>
              <a:ext uri="{FF2B5EF4-FFF2-40B4-BE49-F238E27FC236}">
                <a16:creationId xmlns:a16="http://schemas.microsoft.com/office/drawing/2014/main" id="{ED0AAB5C-ECD9-F145-9568-8CABB31CB4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35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Tree>
    <p:extLst>
      <p:ext uri="{BB962C8B-B14F-4D97-AF65-F5344CB8AC3E}">
        <p14:creationId xmlns:p14="http://schemas.microsoft.com/office/powerpoint/2010/main" val="31155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pic>
        <p:nvPicPr>
          <p:cNvPr id="10" name="Content Placeholder 9">
            <a:extLst>
              <a:ext uri="{FF2B5EF4-FFF2-40B4-BE49-F238E27FC236}">
                <a16:creationId xmlns:a16="http://schemas.microsoft.com/office/drawing/2014/main" id="{00AC3777-1431-7640-9D40-59BCAA175826}"/>
              </a:ext>
            </a:extLst>
          </p:cNvPr>
          <p:cNvPicPr>
            <a:picLocks noGrp="1" noChangeAspect="1"/>
          </p:cNvPicPr>
          <p:nvPr>
            <p:ph sz="half" idx="2"/>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72200" y="2658584"/>
            <a:ext cx="5181600" cy="268542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5"/>
              </a:rPr>
              <a:t>https://ftp.intel.com/Public/Pub/fpgaup/pub/Intel_Material/18.1/Computer_Systems/DE10-Lite/DE10-Lite_Computer_NiosII.pdf</a:t>
            </a:r>
            <a:endParaRPr lang="en-US" sz="1200" dirty="0"/>
          </a:p>
        </p:txBody>
      </p:sp>
    </p:spTree>
    <p:extLst>
      <p:ext uri="{BB962C8B-B14F-4D97-AF65-F5344CB8AC3E}">
        <p14:creationId xmlns:p14="http://schemas.microsoft.com/office/powerpoint/2010/main" val="2211035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Numeric Displays</a:t>
            </a:r>
          </a:p>
        </p:txBody>
      </p:sp>
      <p:pic>
        <p:nvPicPr>
          <p:cNvPr id="9" name="Content Placeholder 8">
            <a:extLst>
              <a:ext uri="{FF2B5EF4-FFF2-40B4-BE49-F238E27FC236}">
                <a16:creationId xmlns:a16="http://schemas.microsoft.com/office/drawing/2014/main" id="{4D2D77D3-8F7F-404E-9291-E04361DC3439}"/>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2431764"/>
            <a:ext cx="5181600" cy="3139060"/>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7DD36FC-F5ED-9248-90A1-193ED7938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51400" y="5158074"/>
            <a:ext cx="1168400" cy="368300"/>
          </a:xfrm>
          <a:prstGeom prst="rect">
            <a:avLst/>
          </a:prstGeom>
        </p:spPr>
      </p:pic>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5"/>
              </a:rPr>
              <a:t>https://ww1.microchip.com/downloads/en/DeviceDoc/Atmel-7810-Automotive-Microcontrollers-ATmega328P_Datasheet.pdf</a:t>
            </a:r>
            <a:endParaRPr lang="en-US" sz="1200" dirty="0"/>
          </a:p>
        </p:txBody>
      </p:sp>
      <p:pic>
        <p:nvPicPr>
          <p:cNvPr id="12" name="Picture 11">
            <a:extLst>
              <a:ext uri="{FF2B5EF4-FFF2-40B4-BE49-F238E27FC236}">
                <a16:creationId xmlns:a16="http://schemas.microsoft.com/office/drawing/2014/main" id="{4042ACE4-3321-4446-B365-7380C12DB253}"/>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1776986"/>
            <a:ext cx="4928853" cy="969203"/>
          </a:xfrm>
          <a:prstGeom prst="rect">
            <a:avLst/>
          </a:prstGeom>
        </p:spPr>
      </p:pic>
      <p:pic>
        <p:nvPicPr>
          <p:cNvPr id="13" name="Picture 12">
            <a:extLst>
              <a:ext uri="{FF2B5EF4-FFF2-40B4-BE49-F238E27FC236}">
                <a16:creationId xmlns:a16="http://schemas.microsoft.com/office/drawing/2014/main" id="{FCEA4128-AE50-974B-96F3-B93993BB2B2D}"/>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2973391"/>
            <a:ext cx="4887434" cy="911217"/>
          </a:xfrm>
          <a:prstGeom prst="rect">
            <a:avLst/>
          </a:prstGeom>
        </p:spPr>
      </p:pic>
      <p:pic>
        <p:nvPicPr>
          <p:cNvPr id="14" name="Picture 13">
            <a:extLst>
              <a:ext uri="{FF2B5EF4-FFF2-40B4-BE49-F238E27FC236}">
                <a16:creationId xmlns:a16="http://schemas.microsoft.com/office/drawing/2014/main" id="{823DF718-1366-4943-A25C-2985D1651FFF}"/>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8948" y="4111810"/>
            <a:ext cx="4945421" cy="869798"/>
          </a:xfrm>
          <a:prstGeom prst="rect">
            <a:avLst/>
          </a:prstGeom>
        </p:spPr>
      </p:pic>
    </p:spTree>
    <p:extLst>
      <p:ext uri="{BB962C8B-B14F-4D97-AF65-F5344CB8AC3E}">
        <p14:creationId xmlns:p14="http://schemas.microsoft.com/office/powerpoint/2010/main" val="2718806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Character Displays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5E94E00B-F964-E74D-AE30-C82B7D8010AE}"/>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5" name="Content Placeholder 14">
            <a:extLst>
              <a:ext uri="{FF2B5EF4-FFF2-40B4-BE49-F238E27FC236}">
                <a16:creationId xmlns:a16="http://schemas.microsoft.com/office/drawing/2014/main" id="{5267CCA5-9A24-8BBD-976D-53A8ABE24033}"/>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838200" y="2970780"/>
            <a:ext cx="5181600" cy="2061028"/>
          </a:xfrm>
          <a:prstGeom prst="rect">
            <a:avLst/>
          </a:prstGeom>
        </p:spPr>
      </p:pic>
      <p:grpSp>
        <p:nvGrpSpPr>
          <p:cNvPr id="22" name="Group 21">
            <a:extLst>
              <a:ext uri="{FF2B5EF4-FFF2-40B4-BE49-F238E27FC236}">
                <a16:creationId xmlns:a16="http://schemas.microsoft.com/office/drawing/2014/main" id="{B1F05B58-F8E1-F664-4777-335A31D1C2CE}"/>
              </a:ext>
            </a:extLst>
          </p:cNvPr>
          <p:cNvGrpSpPr/>
          <p:nvPr/>
        </p:nvGrpSpPr>
        <p:grpSpPr>
          <a:xfrm>
            <a:off x="6364286" y="1125007"/>
            <a:ext cx="4551363" cy="5058949"/>
            <a:chOff x="5421312" y="-191346"/>
            <a:chExt cx="6235700" cy="6931130"/>
          </a:xfrm>
        </p:grpSpPr>
        <p:pic>
          <p:nvPicPr>
            <p:cNvPr id="16" name="Picture 15">
              <a:extLst>
                <a:ext uri="{FF2B5EF4-FFF2-40B4-BE49-F238E27FC236}">
                  <a16:creationId xmlns:a16="http://schemas.microsoft.com/office/drawing/2014/main" id="{9D4F4338-A50E-19BD-76CB-C61146FC5BD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21312" y="-191346"/>
              <a:ext cx="6121400" cy="1143000"/>
            </a:xfrm>
            <a:prstGeom prst="rect">
              <a:avLst/>
            </a:prstGeom>
          </p:spPr>
        </p:pic>
        <p:pic>
          <p:nvPicPr>
            <p:cNvPr id="17" name="Picture 16">
              <a:extLst>
                <a:ext uri="{FF2B5EF4-FFF2-40B4-BE49-F238E27FC236}">
                  <a16:creationId xmlns:a16="http://schemas.microsoft.com/office/drawing/2014/main" id="{91A43634-276A-0C06-2E14-012C8CADB92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421312" y="951654"/>
              <a:ext cx="6134100" cy="1155700"/>
            </a:xfrm>
            <a:prstGeom prst="rect">
              <a:avLst/>
            </a:prstGeom>
          </p:spPr>
        </p:pic>
        <p:pic>
          <p:nvPicPr>
            <p:cNvPr id="18" name="Picture 17">
              <a:extLst>
                <a:ext uri="{FF2B5EF4-FFF2-40B4-BE49-F238E27FC236}">
                  <a16:creationId xmlns:a16="http://schemas.microsoft.com/office/drawing/2014/main" id="{F7EFF4D5-B16B-D7EC-75A3-8AED02AD374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421312" y="2095148"/>
              <a:ext cx="6108700" cy="1181100"/>
            </a:xfrm>
            <a:prstGeom prst="rect">
              <a:avLst/>
            </a:prstGeom>
          </p:spPr>
        </p:pic>
        <p:pic>
          <p:nvPicPr>
            <p:cNvPr id="19" name="Picture 18">
              <a:extLst>
                <a:ext uri="{FF2B5EF4-FFF2-40B4-BE49-F238E27FC236}">
                  <a16:creationId xmlns:a16="http://schemas.microsoft.com/office/drawing/2014/main" id="{2B5FAE08-7537-27C3-30A4-1376B6A503D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434012" y="3276248"/>
              <a:ext cx="6096000" cy="1117600"/>
            </a:xfrm>
            <a:prstGeom prst="rect">
              <a:avLst/>
            </a:prstGeom>
          </p:spPr>
        </p:pic>
        <p:pic>
          <p:nvPicPr>
            <p:cNvPr id="20" name="Picture 19">
              <a:extLst>
                <a:ext uri="{FF2B5EF4-FFF2-40B4-BE49-F238E27FC236}">
                  <a16:creationId xmlns:a16="http://schemas.microsoft.com/office/drawing/2014/main" id="{3510F8EC-4B13-5F9A-9BC4-6D093E884AC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33176" y="4390284"/>
              <a:ext cx="6159500" cy="1193800"/>
            </a:xfrm>
            <a:prstGeom prst="rect">
              <a:avLst/>
            </a:prstGeom>
          </p:spPr>
        </p:pic>
        <p:pic>
          <p:nvPicPr>
            <p:cNvPr id="21" name="Picture 20">
              <a:extLst>
                <a:ext uri="{FF2B5EF4-FFF2-40B4-BE49-F238E27FC236}">
                  <a16:creationId xmlns:a16="http://schemas.microsoft.com/office/drawing/2014/main" id="{A073DF84-4BD6-9632-3756-1B5859AFDF7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21312" y="5584084"/>
              <a:ext cx="6235700" cy="1155700"/>
            </a:xfrm>
            <a:prstGeom prst="rect">
              <a:avLst/>
            </a:prstGeom>
          </p:spPr>
        </p:pic>
      </p:grpSp>
    </p:spTree>
    <p:extLst>
      <p:ext uri="{BB962C8B-B14F-4D97-AF65-F5344CB8AC3E}">
        <p14:creationId xmlns:p14="http://schemas.microsoft.com/office/powerpoint/2010/main" val="383978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VGA Pixel Buffer</a:t>
            </a:r>
          </a:p>
        </p:txBody>
      </p:sp>
      <p:pic>
        <p:nvPicPr>
          <p:cNvPr id="9" name="Content Placeholder 8">
            <a:extLst>
              <a:ext uri="{FF2B5EF4-FFF2-40B4-BE49-F238E27FC236}">
                <a16:creationId xmlns:a16="http://schemas.microsoft.com/office/drawing/2014/main" id="{76D77EE7-7685-C444-A193-FFD261E9E808}"/>
              </a:ext>
            </a:extLst>
          </p:cNvPr>
          <p:cNvPicPr>
            <a:picLocks noGrp="1" noChangeAspect="1"/>
          </p:cNvPicPr>
          <p:nvPr>
            <p:ph sz="half" idx="1"/>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1884931"/>
            <a:ext cx="5181600" cy="4232725"/>
          </a:xfrm>
          <a:prstGeom prst="rect">
            <a:avLst/>
          </a:prstGeo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280DF58D-8193-B14B-9B88-E837298DAFE8}"/>
              </a:ext>
            </a:extLst>
          </p:cNvPr>
          <p:cNvSpPr/>
          <p:nvPr/>
        </p:nvSpPr>
        <p:spPr>
          <a:xfrm>
            <a:off x="1913021" y="6173400"/>
            <a:ext cx="9541042" cy="276999"/>
          </a:xfrm>
          <a:prstGeom prst="rect">
            <a:avLst/>
          </a:prstGeom>
        </p:spPr>
        <p:txBody>
          <a:bodyPr wrap="square">
            <a:spAutoFit/>
          </a:bodyPr>
          <a:lstStyle/>
          <a:p>
            <a:r>
              <a:rPr lang="en-US" sz="1200" dirty="0"/>
              <a:t>DE10-Lite Datasheet: </a:t>
            </a:r>
            <a:r>
              <a:rPr lang="en-US" sz="1200" dirty="0">
                <a:hlinkClick r:id="rId4"/>
              </a:rPr>
              <a:t>https://ftp.intel.com/Public/Pub/fpgaup/pub/Intel_Material/18.1/Computer_Systems/DE10-Lite/DE10-Lite_Computer_NiosII.pdf</a:t>
            </a:r>
            <a:endParaRPr lang="en-US" sz="1200" dirty="0"/>
          </a:p>
        </p:txBody>
      </p:sp>
      <p:pic>
        <p:nvPicPr>
          <p:cNvPr id="12" name="Picture 11">
            <a:extLst>
              <a:ext uri="{FF2B5EF4-FFF2-40B4-BE49-F238E27FC236}">
                <a16:creationId xmlns:a16="http://schemas.microsoft.com/office/drawing/2014/main" id="{E0DC1D69-45CA-104C-B2BF-284B8366A19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60707" y="1027906"/>
            <a:ext cx="4941038" cy="3265567"/>
          </a:xfrm>
          <a:prstGeom prst="rect">
            <a:avLst/>
          </a:prstGeom>
        </p:spPr>
      </p:pic>
      <p:pic>
        <p:nvPicPr>
          <p:cNvPr id="13" name="Picture 12">
            <a:extLst>
              <a:ext uri="{FF2B5EF4-FFF2-40B4-BE49-F238E27FC236}">
                <a16:creationId xmlns:a16="http://schemas.microsoft.com/office/drawing/2014/main" id="{282837CA-AF29-B44F-8DDB-F6238CC1659E}"/>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2" y="4438983"/>
            <a:ext cx="4095369" cy="747759"/>
          </a:xfrm>
          <a:prstGeom prst="rect">
            <a:avLst/>
          </a:prstGeom>
        </p:spPr>
      </p:pic>
      <p:pic>
        <p:nvPicPr>
          <p:cNvPr id="14" name="Picture 13">
            <a:extLst>
              <a:ext uri="{FF2B5EF4-FFF2-40B4-BE49-F238E27FC236}">
                <a16:creationId xmlns:a16="http://schemas.microsoft.com/office/drawing/2014/main" id="{D120FC22-6978-D54D-A1BC-8A41C1FA2969}"/>
              </a:ext>
            </a:extLst>
          </p:cNvPr>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3541" y="4937603"/>
            <a:ext cx="4095369" cy="1325563"/>
          </a:xfrm>
          <a:prstGeom prst="rect">
            <a:avLst/>
          </a:prstGeom>
        </p:spPr>
      </p:pic>
    </p:spTree>
    <p:extLst>
      <p:ext uri="{BB962C8B-B14F-4D97-AF65-F5344CB8AC3E}">
        <p14:creationId xmlns:p14="http://schemas.microsoft.com/office/powerpoint/2010/main" val="1409945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Direct I/O, aka Port-Mapped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Typical</a:t>
            </a:r>
          </a:p>
          <a:p>
            <a:pPr lvl="1"/>
            <a:r>
              <a:rPr lang="en-US" dirty="0">
                <a:latin typeface="Lucida Console" panose="020B0609040504020204" pitchFamily="49" charset="0"/>
              </a:rPr>
              <a:t>in </a:t>
            </a:r>
            <a:r>
              <a:rPr lang="en-US" dirty="0" err="1">
                <a:latin typeface="Lucida Console" panose="020B0609040504020204" pitchFamily="49" charset="0"/>
              </a:rPr>
              <a:t>dest</a:t>
            </a:r>
            <a:r>
              <a:rPr lang="en-US" dirty="0">
                <a:latin typeface="Lucida Console" panose="020B0609040504020204" pitchFamily="49" charset="0"/>
              </a:rPr>
              <a:t>, </a:t>
            </a:r>
            <a:r>
              <a:rPr lang="en-US" dirty="0" err="1">
                <a:latin typeface="Lucida Console" panose="020B0609040504020204" pitchFamily="49" charset="0"/>
              </a:rPr>
              <a:t>src</a:t>
            </a:r>
            <a:r>
              <a:rPr lang="en-US" dirty="0"/>
              <a:t>	</a:t>
            </a:r>
            <a:r>
              <a:rPr lang="en-US" dirty="0">
                <a:latin typeface="Lucida Console" panose="020B0609040504020204" pitchFamily="49" charset="0"/>
              </a:rPr>
              <a:t>out </a:t>
            </a:r>
            <a:r>
              <a:rPr lang="en-US" dirty="0" err="1">
                <a:latin typeface="Lucida Console" panose="020B0609040504020204" pitchFamily="49" charset="0"/>
              </a:rPr>
              <a:t>src</a:t>
            </a:r>
            <a:r>
              <a:rPr lang="en-US" dirty="0">
                <a:latin typeface="Lucida Console" panose="020B0609040504020204" pitchFamily="49" charset="0"/>
              </a:rPr>
              <a:t>, </a:t>
            </a:r>
            <a:r>
              <a:rPr lang="en-US" dirty="0" err="1">
                <a:latin typeface="Lucida Console" panose="020B0609040504020204" pitchFamily="49" charset="0"/>
              </a:rPr>
              <a:t>dest</a:t>
            </a:r>
            <a:endParaRPr lang="en-US" dirty="0">
              <a:latin typeface="Lucida Console" panose="020B0609040504020204" pitchFamily="49" charset="0"/>
            </a:endParaRPr>
          </a:p>
          <a:p>
            <a:pPr lvl="1"/>
            <a:r>
              <a:rPr lang="en-US" dirty="0"/>
              <a:t>Copies value from I/O port to memory or general-purpose register</a:t>
            </a:r>
          </a:p>
          <a:p>
            <a:pPr lvl="1"/>
            <a:r>
              <a:rPr lang="en-US" dirty="0"/>
              <a:t>Copies value from memory or general-purpose register to I/O port</a:t>
            </a:r>
          </a:p>
          <a:p>
            <a:endParaRPr lang="en-US" dirty="0"/>
          </a:p>
          <a:p>
            <a:r>
              <a:rPr lang="en-US" dirty="0"/>
              <a:t>I/O address space distinct from memory address space</a:t>
            </a:r>
          </a:p>
          <a:p>
            <a:r>
              <a:rPr lang="en-US" dirty="0"/>
              <a:t>Requires additional instructions</a:t>
            </a:r>
          </a:p>
          <a:p>
            <a:r>
              <a:rPr lang="en-US" dirty="0"/>
              <a:t>Less logic needed to decode address</a:t>
            </a:r>
          </a:p>
          <a:p>
            <a:r>
              <a:rPr lang="en-US" dirty="0"/>
              <a:t>C must use assembly-code libraries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3450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1EDF2115-AD97-7019-CB71-544141E7DFCA}"/>
              </a:ext>
            </a:extLst>
          </p:cNvPr>
          <p:cNvPicPr>
            <a:picLocks noGrp="1" noChangeAspect="1"/>
          </p:cNvPicPr>
          <p:nvPr>
            <p:ph sz="half" idx="1"/>
          </p:nvPr>
        </p:nvPicPr>
        <p:blipFill>
          <a:blip r:embed="rId3"/>
          <a:stretch>
            <a:fillRect/>
          </a:stretch>
        </p:blipFill>
        <p:spPr>
          <a:xfrm>
            <a:off x="1003664" y="1825625"/>
            <a:ext cx="4850671" cy="4351338"/>
          </a:xfrm>
          <a:prstGeom prst="rect">
            <a:avLst/>
          </a:prstGeom>
        </p:spPr>
      </p:pic>
    </p:spTree>
    <p:extLst>
      <p:ext uri="{BB962C8B-B14F-4D97-AF65-F5344CB8AC3E}">
        <p14:creationId xmlns:p14="http://schemas.microsoft.com/office/powerpoint/2010/main" val="3159740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Other Memory-Mapped Inputs/Outputs</a:t>
            </a:r>
            <a:br>
              <a:rPr lang="en-US" dirty="0"/>
            </a:br>
            <a:r>
              <a:rPr lang="en-US" dirty="0"/>
              <a:t>Matrix Keypad</a:t>
            </a:r>
          </a:p>
        </p:txBody>
      </p:sp>
      <p:sp>
        <p:nvSpPr>
          <p:cNvPr id="5" name="Content Placeholder 4">
            <a:extLst>
              <a:ext uri="{FF2B5EF4-FFF2-40B4-BE49-F238E27FC236}">
                <a16:creationId xmlns:a16="http://schemas.microsoft.com/office/drawing/2014/main" id="{DA6B0A07-5308-4548-AF41-0B3A1B38F7AD}"/>
              </a:ext>
            </a:extLst>
          </p:cNvPr>
          <p:cNvSpPr>
            <a:spLocks noGrp="1"/>
          </p:cNvSpPr>
          <p:nvPr>
            <p:ph sz="half" idx="2"/>
          </p:nvPr>
        </p:nvSpPr>
        <p:spPr/>
        <p:txBody>
          <a:bodyPr/>
          <a:lstStyle/>
          <a:p>
            <a:r>
              <a:rPr lang="en-US" dirty="0"/>
              <a:t>Decoding key presses requires combination of inputs and outputs (covered in lab)</a:t>
            </a:r>
          </a:p>
          <a:p>
            <a:endParaRPr lang="en-US" dirty="0"/>
          </a:p>
          <a:p>
            <a:r>
              <a:rPr lang="en-US" dirty="0"/>
              <a:t>Integrated Circuits exist to decode matrix keypads, deliver BCD input to systems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3" name="Picture 12">
            <a:extLst>
              <a:ext uri="{FF2B5EF4-FFF2-40B4-BE49-F238E27FC236}">
                <a16:creationId xmlns:a16="http://schemas.microsoft.com/office/drawing/2014/main" id="{0AAC5D2B-111E-3A44-B391-13E32A3C76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9600" y="5988050"/>
            <a:ext cx="1168400" cy="368300"/>
          </a:xfrm>
          <a:prstGeom prst="rect">
            <a:avLst/>
          </a:prstGeom>
        </p:spPr>
      </p:pic>
      <p:pic>
        <p:nvPicPr>
          <p:cNvPr id="9" name="Content Placeholder 8">
            <a:extLst>
              <a:ext uri="{FF2B5EF4-FFF2-40B4-BE49-F238E27FC236}">
                <a16:creationId xmlns:a16="http://schemas.microsoft.com/office/drawing/2014/main" id="{396A007D-B798-EEB6-9B0D-A24960D3E412}"/>
              </a:ext>
            </a:extLst>
          </p:cNvPr>
          <p:cNvPicPr>
            <a:picLocks noGrp="1" noChangeAspect="1"/>
          </p:cNvPicPr>
          <p:nvPr>
            <p:ph sz="half" idx="1"/>
          </p:nvPr>
        </p:nvPicPr>
        <p:blipFill>
          <a:blip r:embed="rId4">
            <a:clrChange>
              <a:clrFrom>
                <a:srgbClr val="FFFFFF"/>
              </a:clrFrom>
              <a:clrTo>
                <a:srgbClr val="FFFFFF">
                  <a:alpha val="0"/>
                </a:srgbClr>
              </a:clrTo>
            </a:clrChange>
          </a:blip>
          <a:stretch>
            <a:fillRect/>
          </a:stretch>
        </p:blipFill>
        <p:spPr>
          <a:xfrm>
            <a:off x="1529251" y="1034203"/>
            <a:ext cx="4490550" cy="5142760"/>
          </a:xfrm>
          <a:prstGeom prst="rect">
            <a:avLst/>
          </a:prstGeom>
        </p:spPr>
      </p:pic>
    </p:spTree>
    <p:extLst>
      <p:ext uri="{BB962C8B-B14F-4D97-AF65-F5344CB8AC3E}">
        <p14:creationId xmlns:p14="http://schemas.microsoft.com/office/powerpoint/2010/main" val="2496517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RP2040 has one general-purpose 64-bit timer</a:t>
            </a:r>
          </a:p>
          <a:p>
            <a:pPr lvl="1"/>
            <a:r>
              <a:rPr lang="en-US" dirty="0"/>
              <a:t>Increments once every microsecond</a:t>
            </a:r>
          </a:p>
          <a:p>
            <a:endParaRPr lang="en-US" dirty="0"/>
          </a:p>
          <a:p>
            <a:r>
              <a:rPr lang="en-US" dirty="0"/>
              <a:t>Also has real-time clock</a:t>
            </a:r>
          </a:p>
          <a:p>
            <a:pPr lvl="1"/>
            <a:r>
              <a:rPr lang="en-US" dirty="0"/>
              <a:t>We won’t use this</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54271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p:txBody>
          <a:bodyPr/>
          <a:lstStyle/>
          <a:p>
            <a:endParaRPr lang="en-US"/>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43</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70F85B23-34AC-05F2-FCC2-F0D55D7F054F}"/>
              </a:ext>
            </a:extLst>
          </p:cNvPr>
          <p:cNvGrpSpPr/>
          <p:nvPr/>
        </p:nvGrpSpPr>
        <p:grpSpPr>
          <a:xfrm>
            <a:off x="6952942" y="-85182"/>
            <a:ext cx="2999086" cy="6943182"/>
            <a:chOff x="6126172" y="81756"/>
            <a:chExt cx="3856028" cy="8927088"/>
          </a:xfrm>
        </p:grpSpPr>
        <p:pic>
          <p:nvPicPr>
            <p:cNvPr id="10" name="Picture 9">
              <a:extLst>
                <a:ext uri="{FF2B5EF4-FFF2-40B4-BE49-F238E27FC236}">
                  <a16:creationId xmlns:a16="http://schemas.microsoft.com/office/drawing/2014/main" id="{A822C155-E1A0-17F0-8891-A384F9C1C75B}"/>
                </a:ext>
              </a:extLst>
            </p:cNvPr>
            <p:cNvPicPr>
              <a:picLocks noChangeAspect="1"/>
            </p:cNvPicPr>
            <p:nvPr/>
          </p:nvPicPr>
          <p:blipFill>
            <a:blip r:embed="rId3"/>
            <a:stretch>
              <a:fillRect/>
            </a:stretch>
          </p:blipFill>
          <p:spPr>
            <a:xfrm>
              <a:off x="6126172" y="1900904"/>
              <a:ext cx="3629856" cy="7107940"/>
            </a:xfrm>
            <a:prstGeom prst="rect">
              <a:avLst/>
            </a:prstGeom>
          </p:spPr>
        </p:pic>
        <p:pic>
          <p:nvPicPr>
            <p:cNvPr id="9" name="Picture 8">
              <a:extLst>
                <a:ext uri="{FF2B5EF4-FFF2-40B4-BE49-F238E27FC236}">
                  <a16:creationId xmlns:a16="http://schemas.microsoft.com/office/drawing/2014/main" id="{801DC7D8-29A4-5365-D17A-120CBB50AFE0}"/>
                </a:ext>
              </a:extLst>
            </p:cNvPr>
            <p:cNvPicPr>
              <a:picLocks noChangeAspect="1"/>
            </p:cNvPicPr>
            <p:nvPr/>
          </p:nvPicPr>
          <p:blipFill>
            <a:blip r:embed="rId4"/>
            <a:stretch>
              <a:fillRect/>
            </a:stretch>
          </p:blipFill>
          <p:spPr>
            <a:xfrm>
              <a:off x="6134100" y="81756"/>
              <a:ext cx="3848100" cy="1892300"/>
            </a:xfrm>
            <a:prstGeom prst="rect">
              <a:avLst/>
            </a:prstGeom>
          </p:spPr>
        </p:pic>
      </p:grpSp>
      <p:cxnSp>
        <p:nvCxnSpPr>
          <p:cNvPr id="12" name="Straight Arrow Connector 11">
            <a:extLst>
              <a:ext uri="{FF2B5EF4-FFF2-40B4-BE49-F238E27FC236}">
                <a16:creationId xmlns:a16="http://schemas.microsoft.com/office/drawing/2014/main" id="{2C748346-8853-7F5B-8A6F-3071C1C4D177}"/>
              </a:ext>
            </a:extLst>
          </p:cNvPr>
          <p:cNvCxnSpPr>
            <a:cxnSpLocks/>
          </p:cNvCxnSpPr>
          <p:nvPr/>
        </p:nvCxnSpPr>
        <p:spPr>
          <a:xfrm flipV="1">
            <a:off x="4364736" y="1690688"/>
            <a:ext cx="3291840" cy="12963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84BBFB3-C005-818A-F9A4-A69305A4201D}"/>
              </a:ext>
            </a:extLst>
          </p:cNvPr>
          <p:cNvCxnSpPr>
            <a:cxnSpLocks/>
          </p:cNvCxnSpPr>
          <p:nvPr/>
        </p:nvCxnSpPr>
        <p:spPr>
          <a:xfrm flipV="1">
            <a:off x="4279392" y="2029326"/>
            <a:ext cx="3377184" cy="12990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F1672C-1DC0-73A7-0C18-47F7728E8448}"/>
              </a:ext>
            </a:extLst>
          </p:cNvPr>
          <p:cNvCxnSpPr>
            <a:cxnSpLocks/>
          </p:cNvCxnSpPr>
          <p:nvPr/>
        </p:nvCxnSpPr>
        <p:spPr>
          <a:xfrm flipV="1">
            <a:off x="4169664" y="2474976"/>
            <a:ext cx="3486912" cy="11948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802EE2-DB86-1679-5481-055FF93777ED}"/>
              </a:ext>
            </a:extLst>
          </p:cNvPr>
          <p:cNvCxnSpPr>
            <a:cxnSpLocks/>
          </p:cNvCxnSpPr>
          <p:nvPr/>
        </p:nvCxnSpPr>
        <p:spPr>
          <a:xfrm flipV="1">
            <a:off x="4169664" y="3328416"/>
            <a:ext cx="3486912" cy="3413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9DF5E8-D8C7-4675-7721-D371BBF766B5}"/>
              </a:ext>
            </a:extLst>
          </p:cNvPr>
          <p:cNvCxnSpPr>
            <a:cxnSpLocks/>
          </p:cNvCxnSpPr>
          <p:nvPr/>
        </p:nvCxnSpPr>
        <p:spPr>
          <a:xfrm>
            <a:off x="4169664" y="3669792"/>
            <a:ext cx="3486912" cy="4145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1683536-D926-0064-68C6-863FB4B0454A}"/>
              </a:ext>
            </a:extLst>
          </p:cNvPr>
          <p:cNvCxnSpPr>
            <a:cxnSpLocks/>
          </p:cNvCxnSpPr>
          <p:nvPr/>
        </p:nvCxnSpPr>
        <p:spPr>
          <a:xfrm>
            <a:off x="4169664" y="3669792"/>
            <a:ext cx="3486912" cy="1353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A3F35B-D5FF-2E2E-A096-DA13FCA281AB}"/>
              </a:ext>
            </a:extLst>
          </p:cNvPr>
          <p:cNvCxnSpPr>
            <a:cxnSpLocks/>
          </p:cNvCxnSpPr>
          <p:nvPr/>
        </p:nvCxnSpPr>
        <p:spPr>
          <a:xfrm>
            <a:off x="4596384" y="4084320"/>
            <a:ext cx="3060192" cy="17556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490086-E786-1D63-75B9-2A7C25DC5319}"/>
              </a:ext>
            </a:extLst>
          </p:cNvPr>
          <p:cNvCxnSpPr>
            <a:cxnSpLocks/>
          </p:cNvCxnSpPr>
          <p:nvPr/>
        </p:nvCxnSpPr>
        <p:spPr>
          <a:xfrm>
            <a:off x="4791456" y="4389120"/>
            <a:ext cx="2865120" cy="19672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D594F1-2D37-2276-B66B-5DEEF960B418}"/>
              </a:ext>
            </a:extLst>
          </p:cNvPr>
          <p:cNvCxnSpPr>
            <a:cxnSpLocks/>
          </p:cNvCxnSpPr>
          <p:nvPr/>
        </p:nvCxnSpPr>
        <p:spPr>
          <a:xfrm>
            <a:off x="4901184" y="4681728"/>
            <a:ext cx="2755392" cy="1926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70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8"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000"/>
                                        <p:tgtEl>
                                          <p:spTgt spid="13"/>
                                        </p:tgtEl>
                                      </p:cBhvr>
                                    </p:animEffect>
                                  </p:childTnLst>
                                </p:cTn>
                              </p:par>
                            </p:childTnLst>
                          </p:cTn>
                        </p:par>
                        <p:par>
                          <p:cTn id="11" fill="hold">
                            <p:stCondLst>
                              <p:cond delay="1500"/>
                            </p:stCondLst>
                            <p:childTnLst>
                              <p:par>
                                <p:cTn id="12" presetID="22" presetClass="exit" presetSubtype="8" fill="hold" nodeType="afterEffect">
                                  <p:stCondLst>
                                    <p:cond delay="500"/>
                                  </p:stCondLst>
                                  <p:childTnLst>
                                    <p:animEffect transition="out" filter="wipe(left)">
                                      <p:cBhvr>
                                        <p:cTn id="13" dur="1000"/>
                                        <p:tgtEl>
                                          <p:spTgt spid="12"/>
                                        </p:tgtEl>
                                      </p:cBhvr>
                                    </p:animEffect>
                                    <p:set>
                                      <p:cBhvr>
                                        <p:cTn id="14" dur="1" fill="hold">
                                          <p:stCondLst>
                                            <p:cond delay="999"/>
                                          </p:stCondLst>
                                        </p:cTn>
                                        <p:tgtEl>
                                          <p:spTgt spid="12"/>
                                        </p:tgtEl>
                                        <p:attrNameLst>
                                          <p:attrName>style.visibility</p:attrName>
                                        </p:attrNameLst>
                                      </p:cBhvr>
                                      <p:to>
                                        <p:strVal val="hidden"/>
                                      </p:to>
                                    </p:set>
                                  </p:childTnLst>
                                </p:cTn>
                              </p:par>
                              <p:par>
                                <p:cTn id="15" presetID="22" presetClass="exit" presetSubtype="8" fill="hold" nodeType="withEffect">
                                  <p:stCondLst>
                                    <p:cond delay="500"/>
                                  </p:stCondLst>
                                  <p:childTnLst>
                                    <p:animEffect transition="out" filter="wipe(left)">
                                      <p:cBhvr>
                                        <p:cTn id="16" dur="1000"/>
                                        <p:tgtEl>
                                          <p:spTgt spid="13"/>
                                        </p:tgtEl>
                                      </p:cBhvr>
                                    </p:animEffect>
                                    <p:set>
                                      <p:cBhvr>
                                        <p:cTn id="17" dur="1" fill="hold">
                                          <p:stCondLst>
                                            <p:cond delay="999"/>
                                          </p:stCondLst>
                                        </p:cTn>
                                        <p:tgtEl>
                                          <p:spTgt spid="13"/>
                                        </p:tgtEl>
                                        <p:attrNameLst>
                                          <p:attrName>style.visibility</p:attrName>
                                        </p:attrNameLst>
                                      </p:cBhvr>
                                      <p:to>
                                        <p:strVal val="hidden"/>
                                      </p:to>
                                    </p:set>
                                  </p:childTnLst>
                                </p:cTn>
                              </p:par>
                              <p:par>
                                <p:cTn id="18" presetID="22" presetClass="entr" presetSubtype="8" fill="hold" nodeType="withEffect">
                                  <p:stCondLst>
                                    <p:cond delay="150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1000"/>
                                        <p:tgtEl>
                                          <p:spTgt spid="14"/>
                                        </p:tgtEl>
                                      </p:cBhvr>
                                    </p:animEffect>
                                  </p:childTnLst>
                                </p:cTn>
                              </p:par>
                              <p:par>
                                <p:cTn id="21" presetID="22" presetClass="entr" presetSubtype="8" fill="hold" nodeType="withEffect">
                                  <p:stCondLst>
                                    <p:cond delay="150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1000"/>
                                        <p:tgtEl>
                                          <p:spTgt spid="23"/>
                                        </p:tgtEl>
                                      </p:cBhvr>
                                    </p:animEffect>
                                  </p:childTnLst>
                                </p:cTn>
                              </p:par>
                              <p:par>
                                <p:cTn id="24" presetID="22" presetClass="entr" presetSubtype="8" fill="hold" nodeType="withEffect">
                                  <p:stCondLst>
                                    <p:cond delay="150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1000"/>
                                        <p:tgtEl>
                                          <p:spTgt spid="26"/>
                                        </p:tgtEl>
                                      </p:cBhvr>
                                    </p:animEffect>
                                  </p:childTnLst>
                                </p:cTn>
                              </p:par>
                              <p:par>
                                <p:cTn id="27" presetID="22" presetClass="entr" presetSubtype="8" fill="hold" nodeType="withEffect">
                                  <p:stCondLst>
                                    <p:cond delay="150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1000"/>
                                        <p:tgtEl>
                                          <p:spTgt spid="27"/>
                                        </p:tgtEl>
                                      </p:cBhvr>
                                    </p:animEffect>
                                  </p:childTnLst>
                                </p:cTn>
                              </p:par>
                              <p:par>
                                <p:cTn id="30" presetID="22" presetClass="entr" presetSubtype="8" fill="hold" nodeType="withEffect">
                                  <p:stCondLst>
                                    <p:cond delay="150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1000"/>
                                        <p:tgtEl>
                                          <p:spTgt spid="32"/>
                                        </p:tgtEl>
                                      </p:cBhvr>
                                    </p:animEffect>
                                  </p:childTnLst>
                                </p:cTn>
                              </p:par>
                            </p:childTnLst>
                          </p:cTn>
                        </p:par>
                        <p:par>
                          <p:cTn id="33" fill="hold">
                            <p:stCondLst>
                              <p:cond delay="4000"/>
                            </p:stCondLst>
                            <p:childTnLst>
                              <p:par>
                                <p:cTn id="34" presetID="22" presetClass="exit" presetSubtype="8" fill="hold" nodeType="afterEffect">
                                  <p:stCondLst>
                                    <p:cond delay="500"/>
                                  </p:stCondLst>
                                  <p:childTnLst>
                                    <p:animEffect transition="out" filter="wipe(left)">
                                      <p:cBhvr>
                                        <p:cTn id="35" dur="1000"/>
                                        <p:tgtEl>
                                          <p:spTgt spid="14"/>
                                        </p:tgtEl>
                                      </p:cBhvr>
                                    </p:animEffect>
                                    <p:set>
                                      <p:cBhvr>
                                        <p:cTn id="36" dur="1" fill="hold">
                                          <p:stCondLst>
                                            <p:cond delay="999"/>
                                          </p:stCondLst>
                                        </p:cTn>
                                        <p:tgtEl>
                                          <p:spTgt spid="14"/>
                                        </p:tgtEl>
                                        <p:attrNameLst>
                                          <p:attrName>style.visibility</p:attrName>
                                        </p:attrNameLst>
                                      </p:cBhvr>
                                      <p:to>
                                        <p:strVal val="hidden"/>
                                      </p:to>
                                    </p:set>
                                  </p:childTnLst>
                                </p:cTn>
                              </p:par>
                              <p:par>
                                <p:cTn id="37" presetID="22" presetClass="exit" presetSubtype="8" fill="hold" nodeType="withEffect">
                                  <p:stCondLst>
                                    <p:cond delay="500"/>
                                  </p:stCondLst>
                                  <p:childTnLst>
                                    <p:animEffect transition="out" filter="wipe(left)">
                                      <p:cBhvr>
                                        <p:cTn id="38" dur="1000"/>
                                        <p:tgtEl>
                                          <p:spTgt spid="23"/>
                                        </p:tgtEl>
                                      </p:cBhvr>
                                    </p:animEffect>
                                    <p:set>
                                      <p:cBhvr>
                                        <p:cTn id="39" dur="1" fill="hold">
                                          <p:stCondLst>
                                            <p:cond delay="999"/>
                                          </p:stCondLst>
                                        </p:cTn>
                                        <p:tgtEl>
                                          <p:spTgt spid="23"/>
                                        </p:tgtEl>
                                        <p:attrNameLst>
                                          <p:attrName>style.visibility</p:attrName>
                                        </p:attrNameLst>
                                      </p:cBhvr>
                                      <p:to>
                                        <p:strVal val="hidden"/>
                                      </p:to>
                                    </p:set>
                                  </p:childTnLst>
                                </p:cTn>
                              </p:par>
                              <p:par>
                                <p:cTn id="40" presetID="22" presetClass="exit" presetSubtype="8" fill="hold" nodeType="withEffect">
                                  <p:stCondLst>
                                    <p:cond delay="500"/>
                                  </p:stCondLst>
                                  <p:childTnLst>
                                    <p:animEffect transition="out" filter="wipe(left)">
                                      <p:cBhvr>
                                        <p:cTn id="41" dur="1000"/>
                                        <p:tgtEl>
                                          <p:spTgt spid="26"/>
                                        </p:tgtEl>
                                      </p:cBhvr>
                                    </p:animEffect>
                                    <p:set>
                                      <p:cBhvr>
                                        <p:cTn id="42" dur="1" fill="hold">
                                          <p:stCondLst>
                                            <p:cond delay="999"/>
                                          </p:stCondLst>
                                        </p:cTn>
                                        <p:tgtEl>
                                          <p:spTgt spid="26"/>
                                        </p:tgtEl>
                                        <p:attrNameLst>
                                          <p:attrName>style.visibility</p:attrName>
                                        </p:attrNameLst>
                                      </p:cBhvr>
                                      <p:to>
                                        <p:strVal val="hidden"/>
                                      </p:to>
                                    </p:set>
                                  </p:childTnLst>
                                </p:cTn>
                              </p:par>
                              <p:par>
                                <p:cTn id="43" presetID="22" presetClass="exit" presetSubtype="8" fill="hold" nodeType="withEffect">
                                  <p:stCondLst>
                                    <p:cond delay="500"/>
                                  </p:stCondLst>
                                  <p:childTnLst>
                                    <p:animEffect transition="out" filter="wipe(left)">
                                      <p:cBhvr>
                                        <p:cTn id="44" dur="1000"/>
                                        <p:tgtEl>
                                          <p:spTgt spid="27"/>
                                        </p:tgtEl>
                                      </p:cBhvr>
                                    </p:animEffect>
                                    <p:set>
                                      <p:cBhvr>
                                        <p:cTn id="45" dur="1" fill="hold">
                                          <p:stCondLst>
                                            <p:cond delay="999"/>
                                          </p:stCondLst>
                                        </p:cTn>
                                        <p:tgtEl>
                                          <p:spTgt spid="27"/>
                                        </p:tgtEl>
                                        <p:attrNameLst>
                                          <p:attrName>style.visibility</p:attrName>
                                        </p:attrNameLst>
                                      </p:cBhvr>
                                      <p:to>
                                        <p:strVal val="hidden"/>
                                      </p:to>
                                    </p:set>
                                  </p:childTnLst>
                                </p:cTn>
                              </p:par>
                              <p:par>
                                <p:cTn id="46" presetID="22" presetClass="exit" presetSubtype="8" fill="hold" nodeType="withEffect">
                                  <p:stCondLst>
                                    <p:cond delay="500"/>
                                  </p:stCondLst>
                                  <p:childTnLst>
                                    <p:animEffect transition="out" filter="wipe(left)">
                                      <p:cBhvr>
                                        <p:cTn id="47" dur="1000"/>
                                        <p:tgtEl>
                                          <p:spTgt spid="32"/>
                                        </p:tgtEl>
                                      </p:cBhvr>
                                    </p:animEffect>
                                    <p:set>
                                      <p:cBhvr>
                                        <p:cTn id="48" dur="1" fill="hold">
                                          <p:stCondLst>
                                            <p:cond delay="999"/>
                                          </p:stCondLst>
                                        </p:cTn>
                                        <p:tgtEl>
                                          <p:spTgt spid="32"/>
                                        </p:tgtEl>
                                        <p:attrNameLst>
                                          <p:attrName>style.visibility</p:attrName>
                                        </p:attrNameLst>
                                      </p:cBhvr>
                                      <p:to>
                                        <p:strVal val="hidden"/>
                                      </p:to>
                                    </p:set>
                                  </p:childTnLst>
                                </p:cTn>
                              </p:par>
                              <p:par>
                                <p:cTn id="49" presetID="22" presetClass="entr" presetSubtype="8" fill="hold" nodeType="withEffect">
                                  <p:stCondLst>
                                    <p:cond delay="150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1000"/>
                                        <p:tgtEl>
                                          <p:spTgt spid="35"/>
                                        </p:tgtEl>
                                      </p:cBhvr>
                                    </p:animEffect>
                                  </p:childTnLst>
                                </p:cTn>
                              </p:par>
                              <p:par>
                                <p:cTn id="52" presetID="22" presetClass="entr" presetSubtype="8" fill="hold" nodeType="withEffect">
                                  <p:stCondLst>
                                    <p:cond delay="150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1000"/>
                                        <p:tgtEl>
                                          <p:spTgt spid="38"/>
                                        </p:tgtEl>
                                      </p:cBhvr>
                                    </p:animEffect>
                                  </p:childTnLst>
                                </p:cTn>
                              </p:par>
                            </p:childTnLst>
                          </p:cTn>
                        </p:par>
                        <p:par>
                          <p:cTn id="55" fill="hold">
                            <p:stCondLst>
                              <p:cond delay="6500"/>
                            </p:stCondLst>
                            <p:childTnLst>
                              <p:par>
                                <p:cTn id="56" presetID="22" presetClass="exit" presetSubtype="8" fill="hold" nodeType="afterEffect">
                                  <p:stCondLst>
                                    <p:cond delay="500"/>
                                  </p:stCondLst>
                                  <p:childTnLst>
                                    <p:animEffect transition="out" filter="wipe(left)">
                                      <p:cBhvr>
                                        <p:cTn id="57" dur="1000"/>
                                        <p:tgtEl>
                                          <p:spTgt spid="35"/>
                                        </p:tgtEl>
                                      </p:cBhvr>
                                    </p:animEffect>
                                    <p:set>
                                      <p:cBhvr>
                                        <p:cTn id="58" dur="1" fill="hold">
                                          <p:stCondLst>
                                            <p:cond delay="999"/>
                                          </p:stCondLst>
                                        </p:cTn>
                                        <p:tgtEl>
                                          <p:spTgt spid="35"/>
                                        </p:tgtEl>
                                        <p:attrNameLst>
                                          <p:attrName>style.visibility</p:attrName>
                                        </p:attrNameLst>
                                      </p:cBhvr>
                                      <p:to>
                                        <p:strVal val="hidden"/>
                                      </p:to>
                                    </p:set>
                                  </p:childTnLst>
                                </p:cTn>
                              </p:par>
                              <p:par>
                                <p:cTn id="59" presetID="22" presetClass="exit" presetSubtype="8" fill="hold" nodeType="withEffect">
                                  <p:stCondLst>
                                    <p:cond delay="500"/>
                                  </p:stCondLst>
                                  <p:childTnLst>
                                    <p:animEffect transition="out" filter="wipe(left)">
                                      <p:cBhvr>
                                        <p:cTn id="60" dur="1000"/>
                                        <p:tgtEl>
                                          <p:spTgt spid="38"/>
                                        </p:tgtEl>
                                      </p:cBhvr>
                                    </p:animEffect>
                                    <p:set>
                                      <p:cBhvr>
                                        <p:cTn id="61" dur="1" fill="hold">
                                          <p:stCondLst>
                                            <p:cond delay="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p:txBody>
          <a:bodyPr/>
          <a:lstStyle/>
          <a:p>
            <a:r>
              <a:rPr lang="en-US" dirty="0"/>
              <a:t>64-bit counter</a:t>
            </a:r>
          </a:p>
          <a:p>
            <a:r>
              <a:rPr lang="en-US" dirty="0"/>
              <a:t>32-bit memory bus</a:t>
            </a:r>
          </a:p>
          <a:p>
            <a:endParaRPr lang="en-US" dirty="0"/>
          </a:p>
          <a:p>
            <a:r>
              <a:rPr lang="en-US" dirty="0"/>
              <a:t>Race condition with possible inconsistency when </a:t>
            </a:r>
            <a:r>
              <a:rPr lang="en-US" dirty="0" err="1"/>
              <a:t>lower_word</a:t>
            </a:r>
            <a:r>
              <a:rPr lang="en-US" dirty="0"/>
              <a:t> overflows</a:t>
            </a:r>
          </a:p>
          <a:p>
            <a:endParaRPr lang="en-US" dirty="0"/>
          </a:p>
          <a:p>
            <a:endParaRPr lang="en-US" dirty="0"/>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44</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78173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a:xfrm>
            <a:off x="4572000" y="1231392"/>
            <a:ext cx="7620000" cy="4945571"/>
          </a:xfrm>
        </p:spPr>
        <p:txBody>
          <a:bodyPr>
            <a:normAutofit/>
          </a:bodyPr>
          <a:lstStyle/>
          <a:p>
            <a:r>
              <a:rPr lang="en-US" dirty="0"/>
              <a:t>Reading from </a:t>
            </a:r>
            <a:r>
              <a:rPr lang="en-US" dirty="0" err="1">
                <a:latin typeface="Lucida Console" panose="020B0609040504020204" pitchFamily="49" charset="0"/>
              </a:rPr>
              <a:t>lower_word</a:t>
            </a:r>
            <a:r>
              <a:rPr lang="en-US" dirty="0">
                <a:latin typeface="Lucida Console" panose="020B0609040504020204" pitchFamily="49" charset="0"/>
              </a:rPr>
              <a:t> </a:t>
            </a:r>
            <a:r>
              <a:rPr lang="en-US" i="1" dirty="0"/>
              <a:t>latches</a:t>
            </a:r>
            <a:r>
              <a:rPr lang="en-US" dirty="0"/>
              <a:t> the</a:t>
            </a:r>
            <a:br>
              <a:rPr lang="en-US" dirty="0"/>
            </a:br>
            <a:r>
              <a:rPr lang="en-US" dirty="0"/>
              <a:t>value of </a:t>
            </a:r>
            <a:r>
              <a:rPr lang="en-US" dirty="0" err="1">
                <a:latin typeface="Lucida Console" panose="020B0609040504020204" pitchFamily="49" charset="0"/>
              </a:rPr>
              <a:t>upper_word</a:t>
            </a:r>
            <a:endParaRPr lang="en-US" dirty="0">
              <a:latin typeface="Lucida Console" panose="020B0609040504020204" pitchFamily="49" charset="0"/>
            </a:endParaRPr>
          </a:p>
          <a:p>
            <a:pPr lvl="1"/>
            <a:r>
              <a:rPr lang="en-US" dirty="0"/>
              <a:t>Always read </a:t>
            </a:r>
            <a:r>
              <a:rPr lang="en-US" dirty="0" err="1">
                <a:latin typeface="Lucida Console" panose="020B0609040504020204" pitchFamily="49" charset="0"/>
              </a:rPr>
              <a:t>lower_word</a:t>
            </a:r>
            <a:r>
              <a:rPr lang="en-US" dirty="0">
                <a:latin typeface="Lucida Console" panose="020B0609040504020204" pitchFamily="49" charset="0"/>
              </a:rPr>
              <a:t> </a:t>
            </a:r>
            <a:r>
              <a:rPr lang="en-US" dirty="0"/>
              <a:t>before </a:t>
            </a:r>
            <a:r>
              <a:rPr lang="en-US" dirty="0" err="1">
                <a:latin typeface="Lucida Console" panose="020B0609040504020204" pitchFamily="49" charset="0"/>
              </a:rPr>
              <a:t>upper_word</a:t>
            </a:r>
            <a:endParaRPr lang="en-US" dirty="0">
              <a:latin typeface="Lucida Console" panose="020B0609040504020204" pitchFamily="49" charset="0"/>
            </a:endParaRPr>
          </a:p>
          <a:p>
            <a:pPr marL="0" indent="0">
              <a:buNone/>
            </a:pPr>
            <a:endParaRPr lang="en-US" dirty="0"/>
          </a:p>
          <a:p>
            <a:pPr marL="0" indent="0">
              <a:buNone/>
            </a:pPr>
            <a:r>
              <a:rPr lang="en-US" sz="2000" dirty="0">
                <a:latin typeface="Lucida Console" panose="020B0609040504020204" pitchFamily="49" charset="0"/>
              </a:rPr>
              <a:t>uint32_t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 = </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lower_word</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uint64_t counter =</a:t>
            </a:r>
            <a:br>
              <a:rPr lang="en-US" sz="2000" dirty="0">
                <a:latin typeface="Lucida Console" panose="020B0609040504020204" pitchFamily="49" charset="0"/>
              </a:rPr>
            </a:br>
            <a:r>
              <a:rPr lang="en-US" sz="2000" dirty="0">
                <a:latin typeface="Lucida Console" panose="020B0609040504020204" pitchFamily="49" charset="0"/>
              </a:rPr>
              <a:t>          ((uint64_t)(</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upper_word</a:t>
            </a:r>
            <a:r>
              <a:rPr lang="en-US" sz="2000" dirty="0">
                <a:latin typeface="Lucida Console" panose="020B0609040504020204" pitchFamily="49" charset="0"/>
              </a:rPr>
              <a:t>) &lt;&lt; 32)</a:t>
            </a:r>
            <a:br>
              <a:rPr lang="en-US" sz="2000" dirty="0">
                <a:latin typeface="Lucida Console" panose="020B0609040504020204" pitchFamily="49" charset="0"/>
              </a:rPr>
            </a:br>
            <a:r>
              <a:rPr lang="en-US" sz="2000" dirty="0">
                <a:latin typeface="Lucida Console" panose="020B0609040504020204" pitchFamily="49" charset="0"/>
              </a:rPr>
              <a:t>          |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a:t>
            </a:r>
          </a:p>
          <a:p>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r>
              <a:rPr lang="en-US" sz="2400" dirty="0"/>
              <a:t>Will overflow in 2</a:t>
            </a:r>
            <a:r>
              <a:rPr lang="en-US" sz="2400" baseline="30000" dirty="0"/>
              <a:t>64</a:t>
            </a:r>
            <a:r>
              <a:rPr lang="en-US" sz="2400" dirty="0"/>
              <a:t>µs = 584,542 years</a:t>
            </a:r>
          </a:p>
          <a:p>
            <a:pPr lvl="1"/>
            <a:r>
              <a:rPr lang="en-US" sz="2000" dirty="0"/>
              <a:t>Y586.5M problem?</a:t>
            </a:r>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45</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698005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22EF-EE98-3FA7-1749-9D7064F1F4E0}"/>
              </a:ext>
            </a:extLst>
          </p:cNvPr>
          <p:cNvSpPr>
            <a:spLocks noGrp="1"/>
          </p:cNvSpPr>
          <p:nvPr>
            <p:ph type="title"/>
          </p:nvPr>
        </p:nvSpPr>
        <p:spPr/>
        <p:txBody>
          <a:bodyPr/>
          <a:lstStyle/>
          <a:p>
            <a:r>
              <a:rPr lang="en-US" dirty="0"/>
              <a:t>Timer Registers</a:t>
            </a:r>
          </a:p>
        </p:txBody>
      </p:sp>
      <p:sp>
        <p:nvSpPr>
          <p:cNvPr id="7" name="Content Placeholder 6">
            <a:extLst>
              <a:ext uri="{FF2B5EF4-FFF2-40B4-BE49-F238E27FC236}">
                <a16:creationId xmlns:a16="http://schemas.microsoft.com/office/drawing/2014/main" id="{C28DEA30-A669-14B0-749B-8798495DC158}"/>
              </a:ext>
            </a:extLst>
          </p:cNvPr>
          <p:cNvSpPr>
            <a:spLocks noGrp="1"/>
          </p:cNvSpPr>
          <p:nvPr>
            <p:ph sz="half" idx="1"/>
          </p:nvPr>
        </p:nvSpPr>
        <p:spPr/>
        <p:txBody>
          <a:bodyPr>
            <a:normAutofit fontScale="70000" lnSpcReduction="20000"/>
          </a:bodyPr>
          <a:lstStyle/>
          <a:p>
            <a:pPr marL="0" indent="0">
              <a:buNone/>
            </a:pPr>
            <a:r>
              <a:rPr lang="en-US" dirty="0">
                <a:solidFill>
                  <a:srgbClr val="C00000"/>
                </a:solidFill>
                <a:latin typeface="Lucida Console" panose="020B0609040504020204" pitchFamily="49" charset="0"/>
              </a:rPr>
              <a:t>typedef struct </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upper_word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63..32</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lower_word</a:t>
            </a:r>
            <a:r>
              <a:rPr lang="en-US" dirty="0">
                <a:latin typeface="Lucida Console" panose="020B0609040504020204" pitchFamily="49" charset="0"/>
              </a:rPr>
              <a:t>; </a:t>
            </a:r>
            <a:r>
              <a:rPr lang="en-US" dirty="0">
                <a:solidFill>
                  <a:srgbClr val="D2DFF0"/>
                </a:solidFill>
                <a:latin typeface="Lucida Console" panose="020B0609040504020204" pitchFamily="49" charset="0"/>
              </a:rPr>
              <a:t>// 31..0</a:t>
            </a:r>
          </a:p>
          <a:p>
            <a:pPr marL="0" indent="0">
              <a:buNone/>
            </a:pPr>
            <a:r>
              <a:rPr lang="en-US" dirty="0">
                <a:latin typeface="Lucida Console" panose="020B0609040504020204" pitchFamily="49" charset="0"/>
              </a:rPr>
              <a:t>  uint32_t </a:t>
            </a:r>
            <a:r>
              <a:rPr lang="en-US" dirty="0">
                <a:solidFill>
                  <a:srgbClr val="0432FF"/>
                </a:solidFill>
                <a:latin typeface="Lucida Console" panose="020B0609040504020204" pitchFamily="49" charset="0"/>
              </a:rPr>
              <a:t>alarms</a:t>
            </a:r>
            <a:r>
              <a:rPr lang="en-US" dirty="0">
                <a:latin typeface="Lucida Console" panose="020B0609040504020204" pitchFamily="49" charset="0"/>
              </a:rPr>
              <a:t>[4];</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alarm_status</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raw_upper_word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uint32_t </a:t>
            </a:r>
            <a:r>
              <a:rPr lang="en-US" dirty="0" err="1">
                <a:solidFill>
                  <a:srgbClr val="0432FF"/>
                </a:solidFill>
                <a:latin typeface="Lucida Console" panose="020B0609040504020204" pitchFamily="49" charset="0"/>
              </a:rPr>
              <a:t>raw_lower_word</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p>
          <a:p>
            <a:pPr marL="0" indent="0">
              <a:buNone/>
            </a:pPr>
            <a:r>
              <a:rPr lang="en-US" dirty="0">
                <a:latin typeface="Lucida Console" panose="020B0609040504020204" pitchFamily="49" charset="0"/>
              </a:rPr>
              <a:t>} </a:t>
            </a:r>
            <a:r>
              <a:rPr lang="en-US" dirty="0" err="1">
                <a:solidFill>
                  <a:srgbClr val="C00000"/>
                </a:solidFill>
                <a:latin typeface="Lucida Console" panose="020B0609040504020204" pitchFamily="49" charset="0"/>
              </a:rPr>
              <a:t>cowpi_timer_t</a:t>
            </a:r>
            <a:r>
              <a:rPr lang="en-US" dirty="0">
                <a:latin typeface="Lucida Console" panose="020B0609040504020204" pitchFamily="49" charset="0"/>
              </a:rPr>
              <a:t>;</a:t>
            </a:r>
          </a:p>
        </p:txBody>
      </p:sp>
      <p:sp>
        <p:nvSpPr>
          <p:cNvPr id="8" name="Content Placeholder 7">
            <a:extLst>
              <a:ext uri="{FF2B5EF4-FFF2-40B4-BE49-F238E27FC236}">
                <a16:creationId xmlns:a16="http://schemas.microsoft.com/office/drawing/2014/main" id="{4B027ED9-D149-D9FC-7FD3-68125E1092A4}"/>
              </a:ext>
            </a:extLst>
          </p:cNvPr>
          <p:cNvSpPr>
            <a:spLocks noGrp="1"/>
          </p:cNvSpPr>
          <p:nvPr>
            <p:ph sz="half" idx="2"/>
          </p:nvPr>
        </p:nvSpPr>
        <p:spPr>
          <a:xfrm>
            <a:off x="4572000" y="1231392"/>
            <a:ext cx="7620000" cy="4945571"/>
          </a:xfrm>
        </p:spPr>
        <p:txBody>
          <a:bodyPr>
            <a:normAutofit/>
          </a:bodyPr>
          <a:lstStyle/>
          <a:p>
            <a:r>
              <a:rPr lang="en-US" dirty="0"/>
              <a:t>If you can get by with a 32-bit counter, </a:t>
            </a:r>
            <a:br>
              <a:rPr lang="en-US" dirty="0"/>
            </a:br>
            <a:r>
              <a:rPr lang="en-US" dirty="0"/>
              <a:t>read from </a:t>
            </a:r>
            <a:r>
              <a:rPr lang="en-US" dirty="0" err="1">
                <a:latin typeface="Lucida Console" panose="020B0609040504020204" pitchFamily="49" charset="0"/>
              </a:rPr>
              <a:t>raw_lower_word</a:t>
            </a:r>
            <a:endParaRPr lang="en-US" dirty="0">
              <a:latin typeface="Lucida Console" panose="020B0609040504020204" pitchFamily="49" charset="0"/>
            </a:endParaRPr>
          </a:p>
          <a:p>
            <a:pPr lvl="1"/>
            <a:r>
              <a:rPr lang="en-US" dirty="0"/>
              <a:t>Doesn’t latch </a:t>
            </a:r>
            <a:r>
              <a:rPr lang="en-US" dirty="0" err="1">
                <a:latin typeface="Lucida Console" panose="020B0609040504020204" pitchFamily="49" charset="0"/>
              </a:rPr>
              <a:t>raw_pper_word</a:t>
            </a:r>
            <a:endParaRPr lang="en-US" dirty="0">
              <a:latin typeface="Lucida Console" panose="020B0609040504020204" pitchFamily="49" charset="0"/>
            </a:endParaRPr>
          </a:p>
          <a:p>
            <a:pPr marL="0" indent="0">
              <a:buNone/>
            </a:pPr>
            <a:endParaRPr lang="en-US" dirty="0"/>
          </a:p>
          <a:p>
            <a:pPr marL="0" indent="0">
              <a:buNone/>
            </a:pPr>
            <a:r>
              <a:rPr lang="en-US" sz="2000" dirty="0">
                <a:latin typeface="Lucida Console" panose="020B0609040504020204" pitchFamily="49" charset="0"/>
              </a:rPr>
              <a:t>uint32_t </a:t>
            </a:r>
            <a:r>
              <a:rPr lang="en-US" sz="2000" dirty="0" err="1">
                <a:solidFill>
                  <a:srgbClr val="0432FF"/>
                </a:solidFill>
                <a:latin typeface="Lucida Console" panose="020B0609040504020204" pitchFamily="49" charset="0"/>
              </a:rPr>
              <a:t>counter_lower_word</a:t>
            </a:r>
            <a:r>
              <a:rPr lang="en-US" sz="2000" dirty="0">
                <a:latin typeface="Lucida Console" panose="020B0609040504020204" pitchFamily="49" charset="0"/>
              </a:rPr>
              <a:t> =</a:t>
            </a:r>
            <a:br>
              <a:rPr lang="en-US" sz="2000" dirty="0">
                <a:latin typeface="Lucida Console" panose="020B0609040504020204" pitchFamily="49" charset="0"/>
              </a:rPr>
            </a:br>
            <a:r>
              <a:rPr lang="en-US" sz="2000" dirty="0">
                <a:latin typeface="Lucida Console" panose="020B0609040504020204" pitchFamily="49" charset="0"/>
              </a:rPr>
              <a:t>                      </a:t>
            </a:r>
            <a:r>
              <a:rPr lang="en-US" sz="2000" dirty="0">
                <a:solidFill>
                  <a:srgbClr val="0432FF"/>
                </a:solidFill>
                <a:latin typeface="Lucida Console" panose="020B0609040504020204" pitchFamily="49" charset="0"/>
              </a:rPr>
              <a:t>timer</a:t>
            </a:r>
            <a:r>
              <a:rPr lang="en-US" sz="2000" dirty="0">
                <a:latin typeface="Lucida Console" panose="020B0609040504020204" pitchFamily="49" charset="0"/>
              </a:rPr>
              <a:t>-&gt;</a:t>
            </a:r>
            <a:r>
              <a:rPr lang="en-US" sz="2000" dirty="0" err="1">
                <a:solidFill>
                  <a:srgbClr val="0432FF"/>
                </a:solidFill>
                <a:latin typeface="Lucida Console" panose="020B0609040504020204" pitchFamily="49" charset="0"/>
              </a:rPr>
              <a:t>raw_lower_word</a:t>
            </a:r>
            <a:r>
              <a:rPr lang="en-US" sz="2000" dirty="0">
                <a:latin typeface="Lucida Console" panose="020B0609040504020204" pitchFamily="49" charset="0"/>
              </a:rPr>
              <a:t>;</a:t>
            </a:r>
          </a:p>
          <a:p>
            <a:endParaRPr lang="en-US" sz="2400" dirty="0">
              <a:latin typeface="Lucida Console" panose="020B0609040504020204" pitchFamily="49" charset="0"/>
            </a:endParaRPr>
          </a:p>
          <a:p>
            <a:endParaRPr lang="en-US" sz="2400" dirty="0">
              <a:latin typeface="Lucida Console" panose="020B0609040504020204" pitchFamily="49" charset="0"/>
            </a:endParaRPr>
          </a:p>
          <a:p>
            <a:pPr marL="0" indent="0">
              <a:buNone/>
            </a:pPr>
            <a:endParaRPr lang="en-US" sz="2400" dirty="0">
              <a:latin typeface="Lucida Console" panose="020B0609040504020204" pitchFamily="49" charset="0"/>
            </a:endParaRPr>
          </a:p>
          <a:p>
            <a:r>
              <a:rPr lang="en-US" sz="2400" dirty="0"/>
              <a:t>Will overflow in 2</a:t>
            </a:r>
            <a:r>
              <a:rPr lang="en-US" sz="2400" baseline="30000" dirty="0"/>
              <a:t>32</a:t>
            </a:r>
            <a:r>
              <a:rPr lang="en-US" sz="2400" dirty="0"/>
              <a:t>µs = 71 minutes, 35</a:t>
            </a:r>
            <a:r>
              <a:rPr lang="en-US" dirty="0"/>
              <a:t> seconds</a:t>
            </a:r>
          </a:p>
        </p:txBody>
      </p:sp>
      <p:sp>
        <p:nvSpPr>
          <p:cNvPr id="4" name="Footer Placeholder 3">
            <a:extLst>
              <a:ext uri="{FF2B5EF4-FFF2-40B4-BE49-F238E27FC236}">
                <a16:creationId xmlns:a16="http://schemas.microsoft.com/office/drawing/2014/main" id="{1303690D-2417-5686-7D2A-B76F03BA56C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31924233-F67B-3192-74E0-2459F9754AB4}"/>
              </a:ext>
            </a:extLst>
          </p:cNvPr>
          <p:cNvSpPr>
            <a:spLocks noGrp="1"/>
          </p:cNvSpPr>
          <p:nvPr>
            <p:ph type="sldNum" sz="quarter" idx="12"/>
          </p:nvPr>
        </p:nvSpPr>
        <p:spPr/>
        <p:txBody>
          <a:bodyPr/>
          <a:lstStyle/>
          <a:p>
            <a:fld id="{B30C84D9-7A41-4FEB-892B-80917372DB87}" type="slidenum">
              <a:rPr lang="en-US" smtClean="0"/>
              <a:t>46</a:t>
            </a:fld>
            <a:endParaRPr lang="en-US"/>
          </a:p>
        </p:txBody>
      </p:sp>
      <p:sp>
        <p:nvSpPr>
          <p:cNvPr id="6" name="Text Placeholder 5">
            <a:extLst>
              <a:ext uri="{FF2B5EF4-FFF2-40B4-BE49-F238E27FC236}">
                <a16:creationId xmlns:a16="http://schemas.microsoft.com/office/drawing/2014/main" id="{8905A098-E0BB-3656-3895-567FE0B51DE4}"/>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52726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ATmega328P has 3 timer/counters</a:t>
            </a:r>
          </a:p>
          <a:p>
            <a:pPr lvl="1"/>
            <a:r>
              <a:rPr lang="en-US" dirty="0"/>
              <a:t>Timer 0: 8 bit</a:t>
            </a:r>
          </a:p>
          <a:p>
            <a:pPr lvl="1"/>
            <a:r>
              <a:rPr lang="en-US" dirty="0"/>
              <a:t>Timer 1: 16 bit</a:t>
            </a:r>
          </a:p>
          <a:p>
            <a:pPr lvl="1"/>
            <a:r>
              <a:rPr lang="en-US" dirty="0"/>
              <a:t>Timer 2: 8 bit</a:t>
            </a:r>
          </a:p>
          <a:p>
            <a:r>
              <a:rPr lang="en-US" dirty="0"/>
              <a:t>Count from 0 to 0xFF/0xFFFF or to other specified value</a:t>
            </a:r>
          </a:p>
          <a:p>
            <a:endParaRPr lang="en-US" dirty="0"/>
          </a:p>
          <a:p>
            <a:r>
              <a:rPr lang="en-US" dirty="0"/>
              <a:t>Timers 0 &amp; 1 use system clock (16MHz) as frequency source</a:t>
            </a:r>
          </a:p>
          <a:p>
            <a:r>
              <a:rPr lang="en-US" dirty="0"/>
              <a:t>Timer 2 uses system clock by default but can be changed</a:t>
            </a:r>
          </a:p>
          <a:p>
            <a:r>
              <a:rPr lang="en-US" dirty="0"/>
              <a:t>Use </a:t>
            </a:r>
            <a:r>
              <a:rPr lang="en-US" i="1" dirty="0" err="1"/>
              <a:t>prescaler</a:t>
            </a:r>
            <a:r>
              <a:rPr lang="en-US" dirty="0"/>
              <a:t> to count slower than 16MHz</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7860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181600" cy="4351338"/>
          </a:xfrm>
        </p:spPr>
        <p:txBody>
          <a:bodyPr>
            <a:normAutofit/>
          </a:bodyPr>
          <a:lstStyle/>
          <a:p>
            <a:r>
              <a:rPr lang="en-US" dirty="0"/>
              <a:t>Timer 0 used for pseudo-real-time clock, counts number of milliseconds since power-up</a:t>
            </a:r>
          </a:p>
          <a:p>
            <a:endParaRPr lang="en-US" dirty="0"/>
          </a:p>
          <a:p>
            <a:r>
              <a:rPr lang="en-US" dirty="0"/>
              <a:t>Counter overflows every 256 beats</a:t>
            </a:r>
          </a:p>
          <a:p>
            <a:endParaRPr lang="en-US" dirty="0"/>
          </a:p>
          <a:p>
            <a:r>
              <a:rPr lang="en-US" dirty="0" err="1"/>
              <a:t>Prescaler</a:t>
            </a:r>
            <a:r>
              <a:rPr lang="en-US" dirty="0"/>
              <a:t>=64</a:t>
            </a:r>
          </a:p>
          <a:p>
            <a:endParaRPr lang="en-US" dirty="0"/>
          </a:p>
          <a:p>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578F13E-E3F0-CC43-B504-D83337BE28BE}"/>
                  </a:ext>
                </a:extLst>
              </p:cNvPr>
              <p:cNvSpPr>
                <a:spLocks noGrp="1"/>
              </p:cNvSpPr>
              <p:nvPr>
                <p:ph sz="half" idx="2"/>
              </p:nvPr>
            </p:nvSpPr>
            <p:spPr>
              <a:xfrm>
                <a:off x="6172200" y="1365337"/>
                <a:ext cx="5181600" cy="4811626"/>
              </a:xfrm>
            </p:spPr>
            <p:txBody>
              <a:bodyPr/>
              <a:lstStyle/>
              <a:p>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a:latin typeface="Cambria Math" panose="02040503050406030204" pitchFamily="18" charset="0"/>
                          </a:rPr>
                          <m:t>64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256</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𝑏𝑒𝑎𝑡𝑠</m:t>
                                </m:r>
                              </m:num>
                              <m:den>
                                <m:r>
                                  <a:rPr lang="en-US">
                                    <a:latin typeface="Cambria Math" panose="02040503050406030204" pitchFamily="18" charset="0"/>
                                  </a:rPr>
                                  <m:t>𝑜𝑣𝑒𝑟𝑓𝑙𝑜𝑤</m:t>
                                </m:r>
                              </m:den>
                            </m:f>
                          </m:e>
                        </m:box>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𝑜𝑣𝑒𝑟𝑓𝑙𝑜𝑤</m:t>
                        </m:r>
                      </m:num>
                      <m:den>
                        <m:r>
                          <a:rPr lang="en-US">
                            <a:latin typeface="Cambria Math" panose="02040503050406030204" pitchFamily="18" charset="0"/>
                          </a:rPr>
                          <m:t>1024</m:t>
                        </m:r>
                        <m:r>
                          <a:rPr lang="en-US" i="1">
                            <a:latin typeface="Cambria Math" panose="02040503050406030204" pitchFamily="18" charset="0"/>
                            <a:ea typeface="Cambria Math" panose="02040503050406030204" pitchFamily="18" charset="0"/>
                          </a:rPr>
                          <m:t>𝜇</m:t>
                        </m:r>
                        <m:r>
                          <a:rPr lang="en-US">
                            <a:latin typeface="Cambria Math" panose="02040503050406030204" pitchFamily="18" charset="0"/>
                          </a:rPr>
                          <m:t>𝑠</m:t>
                        </m:r>
                      </m:den>
                    </m:f>
                    <m:r>
                      <a:rPr lang="en-US">
                        <a:latin typeface="Cambria Math" panose="02040503050406030204" pitchFamily="18" charset="0"/>
                      </a:rPr>
                      <m:t> </m:t>
                    </m:r>
                  </m:oMath>
                </a14:m>
                <a:endParaRPr lang="en-US" dirty="0"/>
              </a:p>
              <a:p>
                <a:endParaRPr lang="en-US" dirty="0"/>
              </a:p>
              <a:p>
                <a:r>
                  <a:rPr lang="en-US" dirty="0"/>
                  <a:t>Increments “time” almost every millisecond</a:t>
                </a:r>
              </a:p>
              <a:p>
                <a:endParaRPr lang="en-US" dirty="0"/>
              </a:p>
              <a:p>
                <a:r>
                  <a:rPr lang="en-US" dirty="0">
                    <a:latin typeface="Lucida Console" panose="020B0609040504020204" pitchFamily="49" charset="0"/>
                  </a:rPr>
                  <a:t>delay(x)</a:t>
                </a:r>
                <a:r>
                  <a:rPr lang="en-US" dirty="0"/>
                  <a:t> idles microcontroller for x milliseconds</a:t>
                </a:r>
              </a:p>
              <a:p>
                <a:r>
                  <a:rPr lang="en-US" dirty="0" err="1">
                    <a:latin typeface="Lucida Console" panose="020B0609040504020204" pitchFamily="49" charset="0"/>
                  </a:rPr>
                  <a:t>millis</a:t>
                </a:r>
                <a:r>
                  <a:rPr lang="en-US" dirty="0">
                    <a:latin typeface="Lucida Console" panose="020B0609040504020204" pitchFamily="49" charset="0"/>
                  </a:rPr>
                  <a:t>()</a:t>
                </a:r>
                <a:r>
                  <a:rPr lang="en-US" dirty="0"/>
                  <a:t> returns number of milliseconds since power-up </a:t>
                </a:r>
              </a:p>
            </p:txBody>
          </p:sp>
        </mc:Choice>
        <mc:Fallback xmlns="">
          <p:sp>
            <p:nvSpPr>
              <p:cNvPr id="10" name="Content Placeholder 9">
                <a:extLst>
                  <a:ext uri="{FF2B5EF4-FFF2-40B4-BE49-F238E27FC236}">
                    <a16:creationId xmlns:a16="http://schemas.microsoft.com/office/drawing/2014/main" id="{E578F13E-E3F0-CC43-B504-D83337BE28BE}"/>
                  </a:ext>
                </a:extLst>
              </p:cNvPr>
              <p:cNvSpPr>
                <a:spLocks noGrp="1" noRot="1" noChangeAspect="1" noMove="1" noResize="1" noEditPoints="1" noAdjustHandles="1" noChangeArrowheads="1" noChangeShapeType="1" noTextEdit="1"/>
              </p:cNvSpPr>
              <p:nvPr>
                <p:ph sz="half" idx="2"/>
              </p:nvPr>
            </p:nvSpPr>
            <p:spPr>
              <a:xfrm>
                <a:off x="6172200" y="1365337"/>
                <a:ext cx="5181600" cy="4811626"/>
              </a:xfrm>
              <a:blipFill>
                <a:blip r:embed="rId3"/>
                <a:stretch>
                  <a:fillRect l="-2200" t="-789" r="-3912" b="-184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48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1273739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489532" cy="5227746"/>
          </a:xfrm>
        </p:spPr>
        <p:txBody>
          <a:bodyPr>
            <a:noAutofit/>
          </a:bodyPr>
          <a:lstStyle/>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blink.ino</a:t>
            </a:r>
            <a:endParaRPr lang="en-US" sz="2000" dirty="0">
              <a:latin typeface="Lucida Console" panose="020B0609040504020204" pitchFamily="49" charset="0"/>
            </a:endParaRP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49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2661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667250"/>
          </a:xfrm>
        </p:spPr>
        <p:txBody>
          <a:bodyPr/>
          <a:lstStyle/>
          <a:p>
            <a:r>
              <a:rPr lang="en-US" dirty="0"/>
              <a:t>I/O device registers reside in memory address space</a:t>
            </a:r>
          </a:p>
          <a:p>
            <a:endParaRPr lang="en-US" dirty="0"/>
          </a:p>
          <a:p>
            <a:r>
              <a:rPr lang="en-US" dirty="0"/>
              <a:t>Any instruction that can use memory can access I/O register</a:t>
            </a:r>
          </a:p>
          <a:p>
            <a:r>
              <a:rPr lang="en-US" dirty="0"/>
              <a:t>No special instructions needed</a:t>
            </a:r>
          </a:p>
          <a:p>
            <a:endParaRPr lang="en-US" dirty="0"/>
          </a:p>
          <a:p>
            <a:r>
              <a:rPr lang="en-US" dirty="0"/>
              <a:t>Extra complexity in memory bus design</a:t>
            </a:r>
          </a:p>
          <a:p>
            <a:endParaRPr lang="en-US" dirty="0"/>
          </a:p>
          <a:p>
            <a:r>
              <a:rPr lang="en-US" dirty="0"/>
              <a:t>Simplified programming model</a:t>
            </a:r>
          </a:p>
          <a:p>
            <a:pPr lvl="1"/>
            <a:r>
              <a:rPr lang="en-US" dirty="0"/>
              <a:t>In C, </a:t>
            </a:r>
            <a:r>
              <a:rPr lang="en-US" i="1" dirty="0"/>
              <a:t>a pointer can point to I/O device register</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91549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Internal Timer/Counters</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delay()?</a:t>
            </a:r>
          </a:p>
          <a:p>
            <a:pPr lvl="1"/>
            <a:r>
              <a:rPr lang="en-US" dirty="0"/>
              <a:t>Yes, by using </a:t>
            </a:r>
            <a:r>
              <a:rPr lang="en-US" dirty="0" err="1"/>
              <a:t>millis</a:t>
            </a:r>
            <a:r>
              <a:rPr lang="en-US" dirty="0"/>
              <a:t>() and a bitmask</a:t>
            </a:r>
          </a:p>
          <a:p>
            <a:r>
              <a:rPr lang="en-US" dirty="0"/>
              <a:t>Not exactly the same rate</a:t>
            </a:r>
          </a:p>
          <a:p>
            <a:pPr lvl="1"/>
            <a:r>
              <a:rPr lang="en-US" dirty="0"/>
              <a:t>Originally LED was lit for 1000“ms”</a:t>
            </a:r>
          </a:p>
          <a:p>
            <a:pPr lvl="2"/>
            <a:r>
              <a:rPr lang="en-US" dirty="0"/>
              <a:t>1.024 seconds</a:t>
            </a:r>
          </a:p>
          <a:p>
            <a:pPr lvl="1"/>
            <a:r>
              <a:rPr lang="en-US" dirty="0"/>
              <a:t>Now LED is lit for 1024“ms”</a:t>
            </a:r>
          </a:p>
          <a:p>
            <a:pPr lvl="2"/>
            <a:r>
              <a:rPr lang="en-US" dirty="0"/>
              <a:t>1.049 seconds</a:t>
            </a:r>
          </a:p>
          <a:p>
            <a:r>
              <a:rPr lang="en-US" dirty="0"/>
              <a:t>Can we do it with Timer 2?</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265129"/>
            <a:ext cx="5865312" cy="5227746"/>
          </a:xfrm>
        </p:spPr>
        <p:txBody>
          <a:bodyPr>
            <a:noAutofit/>
          </a:bodyPr>
          <a:lstStyle/>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pinMode</a:t>
            </a:r>
            <a:r>
              <a:rPr lang="en-US" sz="2000" dirty="0">
                <a:latin typeface="Lucida Console" panose="020B0609040504020204" pitchFamily="49" charset="0"/>
              </a:rPr>
              <a:t>(LED_BUILTIN, OUTPUT);</a:t>
            </a:r>
          </a:p>
          <a:p>
            <a:pPr marL="0" indent="0">
              <a:buNone/>
            </a:pP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solidFill>
                  <a:schemeClr val="accent5">
                    <a:lumMod val="50000"/>
                  </a:schemeClr>
                </a:solidFill>
                <a:latin typeface="Lucida Console" panose="020B0609040504020204" pitchFamily="49" charset="0"/>
              </a:rPr>
              <a:t>  uint32_t </a:t>
            </a:r>
            <a:r>
              <a:rPr lang="en-US" sz="2000" dirty="0">
                <a:latin typeface="Lucida Console" panose="020B0609040504020204" pitchFamily="49" charset="0"/>
              </a:rPr>
              <a:t>time = </a:t>
            </a:r>
            <a:r>
              <a:rPr lang="en-US" sz="2000" dirty="0" err="1">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else</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dirty="0"/>
              <a:t>Programming at the Hardware/Software Interface</a:t>
            </a:r>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50</a:t>
            </a:fld>
            <a:endParaRPr lang="en-US" dirty="0"/>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4667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dissolve">
                                      <p:cBhvr>
                                        <p:cTn id="7" dur="500"/>
                                        <p:tgtEl>
                                          <p:spTgt spid="4">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dissolve">
                                      <p:cBhvr>
                                        <p:cTn id="10" dur="500"/>
                                        <p:tgtEl>
                                          <p:spTgt spid="4">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dissolve">
                                      <p:cBhvr>
                                        <p:cTn id="13" dur="500"/>
                                        <p:tgtEl>
                                          <p:spTgt spid="4">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dissolve">
                                      <p:cBhvr>
                                        <p:cTn id="16" dur="500"/>
                                        <p:tgtEl>
                                          <p:spTgt spid="4">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dissolve">
                                      <p:cBhvr>
                                        <p:cTn id="19" dur="500"/>
                                        <p:tgtEl>
                                          <p:spTgt spid="4">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dissolv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normAutofit/>
          </a:bodyPr>
          <a:lstStyle/>
          <a:p>
            <a:r>
              <a:rPr lang="en-US" dirty="0"/>
              <a:t>Timer</a:t>
            </a:r>
            <a:br>
              <a:rPr lang="en-US" dirty="0"/>
            </a:br>
            <a:r>
              <a:rPr lang="en-US" dirty="0"/>
              <a:t>Registers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4" name="Picture 3">
            <a:extLst>
              <a:ext uri="{FF2B5EF4-FFF2-40B4-BE49-F238E27FC236}">
                <a16:creationId xmlns:a16="http://schemas.microsoft.com/office/drawing/2014/main" id="{66E7824F-4479-BC42-9B0F-F6BCA56CA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84813" y="5030400"/>
            <a:ext cx="7962900" cy="1143000"/>
          </a:xfrm>
          <a:prstGeom prst="rect">
            <a:avLst/>
          </a:prstGeom>
        </p:spPr>
      </p:pic>
      <p:pic>
        <p:nvPicPr>
          <p:cNvPr id="5" name="Picture 4">
            <a:extLst>
              <a:ext uri="{FF2B5EF4-FFF2-40B4-BE49-F238E27FC236}">
                <a16:creationId xmlns:a16="http://schemas.microsoft.com/office/drawing/2014/main" id="{EBECD27A-6ACD-A148-9F8C-14B70361A0B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2113" y="2188031"/>
            <a:ext cx="7988300" cy="2705100"/>
          </a:xfrm>
          <a:prstGeom prst="rect">
            <a:avLst/>
          </a:prstGeom>
        </p:spPr>
      </p:pic>
      <p:pic>
        <p:nvPicPr>
          <p:cNvPr id="10" name="Picture 9">
            <a:extLst>
              <a:ext uri="{FF2B5EF4-FFF2-40B4-BE49-F238E27FC236}">
                <a16:creationId xmlns:a16="http://schemas.microsoft.com/office/drawing/2014/main" id="{A7E7183B-3594-A642-B68F-11E9F8024DC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8463" y="653762"/>
            <a:ext cx="7975600" cy="1397000"/>
          </a:xfrm>
          <a:prstGeom prst="rect">
            <a:avLst/>
          </a:prstGeom>
        </p:spPr>
      </p:pic>
      <p:sp>
        <p:nvSpPr>
          <p:cNvPr id="11" name="Rectangle 10">
            <a:extLst>
              <a:ext uri="{FF2B5EF4-FFF2-40B4-BE49-F238E27FC236}">
                <a16:creationId xmlns:a16="http://schemas.microsoft.com/office/drawing/2014/main" id="{08B21571-26D3-A54B-9827-71E1F9E68166}"/>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6"/>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1734488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Accessing Timer Registers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199" y="1825625"/>
            <a:ext cx="10735849" cy="4667250"/>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typedef struct </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  uint16_t </a:t>
            </a:r>
            <a:r>
              <a:rPr lang="en-US" sz="2000" dirty="0">
                <a:latin typeface="Lucida Console" panose="020B0609040504020204" pitchFamily="49" charset="0"/>
              </a:rPr>
              <a:t>control;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TCCRxB</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a:latin typeface="Lucida Console" panose="020B0609040504020204" pitchFamily="49" charset="0"/>
              </a:rPr>
              <a:t>counter;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TCNTx</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compareA</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OCRxA</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uint8_t  </a:t>
            </a:r>
            <a:r>
              <a:rPr lang="en-US" sz="2000" dirty="0" err="1">
                <a:latin typeface="Lucida Console" panose="020B0609040504020204" pitchFamily="49" charset="0"/>
              </a:rPr>
              <a:t>compareB</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OCRxB</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 </a:t>
            </a:r>
            <a:r>
              <a:rPr lang="en-US" sz="2000" dirty="0">
                <a:latin typeface="Lucida Console" panose="020B0609040504020204" pitchFamily="49" charset="0"/>
              </a:rPr>
              <a:t>cowpi_timer8bit_t</a:t>
            </a:r>
            <a:r>
              <a:rPr lang="en-US" sz="2000" dirty="0">
                <a:solidFill>
                  <a:schemeClr val="accent5">
                    <a:lumMod val="50000"/>
                  </a:schemeClr>
                </a:solidFill>
                <a:latin typeface="Lucida Console" panose="020B0609040504020204" pitchFamily="49" charset="0"/>
              </a:rPr>
              <a:t>;</a:t>
            </a:r>
          </a:p>
          <a:p>
            <a:pPr marL="0" indent="0">
              <a:buNone/>
            </a:pPr>
            <a:endParaRPr lang="en-US" sz="2000" dirty="0">
              <a:solidFill>
                <a:schemeClr val="accent5">
                  <a:lumMod val="50000"/>
                </a:schemeClr>
              </a:solidFill>
              <a:latin typeface="Lucida Console" panose="020B0609040504020204" pitchFamily="49" charset="0"/>
            </a:endParaRP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0x44</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Volatile cowpi_timer8bit_t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 = (cowpi_timer8bit_t *)(</a:t>
            </a:r>
            <a:r>
              <a:rPr lang="en-US" sz="2000" dirty="0">
                <a:solidFill>
                  <a:schemeClr val="accent6">
                    <a:lumMod val="50000"/>
                  </a:schemeClr>
                </a:solidFill>
                <a:latin typeface="Lucida Console" panose="020B0609040504020204" pitchFamily="49" charset="0"/>
              </a:rPr>
              <a:t>0xB0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26169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a:t>
            </a:r>
          </a:p>
        </p:txBody>
      </p:sp>
      <p:sp>
        <p:nvSpPr>
          <p:cNvPr id="4" name="Content Placeholder 3">
            <a:extLst>
              <a:ext uri="{FF2B5EF4-FFF2-40B4-BE49-F238E27FC236}">
                <a16:creationId xmlns:a16="http://schemas.microsoft.com/office/drawing/2014/main" id="{FCC6B263-D827-6549-9421-D947160236FD}"/>
              </a:ext>
            </a:extLst>
          </p:cNvPr>
          <p:cNvSpPr>
            <a:spLocks noGrp="1"/>
          </p:cNvSpPr>
          <p:nvPr>
            <p:ph sz="half" idx="1"/>
          </p:nvPr>
        </p:nvSpPr>
        <p:spPr>
          <a:xfrm>
            <a:off x="838200" y="1825625"/>
            <a:ext cx="5489532" cy="4351338"/>
          </a:xfrm>
        </p:spPr>
        <p:txBody>
          <a:bodyPr>
            <a:normAutofit/>
          </a:bodyPr>
          <a:lstStyle/>
          <a:p>
            <a:r>
              <a:rPr lang="en-US" dirty="0"/>
              <a:t>Can we make an LED blink the same rate as </a:t>
            </a:r>
            <a:r>
              <a:rPr lang="en-US" dirty="0" err="1"/>
              <a:t>blink.ino</a:t>
            </a:r>
            <a:r>
              <a:rPr lang="en-US" dirty="0"/>
              <a:t> without using Arduino functions?</a:t>
            </a:r>
          </a:p>
        </p:txBody>
      </p:sp>
      <p:sp>
        <p:nvSpPr>
          <p:cNvPr id="5" name="Content Placeholder 4">
            <a:extLst>
              <a:ext uri="{FF2B5EF4-FFF2-40B4-BE49-F238E27FC236}">
                <a16:creationId xmlns:a16="http://schemas.microsoft.com/office/drawing/2014/main" id="{C524A10C-E4C3-3347-B992-05A545A537E6}"/>
              </a:ext>
            </a:extLst>
          </p:cNvPr>
          <p:cNvSpPr>
            <a:spLocks noGrp="1"/>
          </p:cNvSpPr>
          <p:nvPr>
            <p:ph sz="half" idx="2"/>
          </p:nvPr>
        </p:nvSpPr>
        <p:spPr>
          <a:xfrm>
            <a:off x="6172200" y="1690687"/>
            <a:ext cx="5489532" cy="4802187"/>
          </a:xfrm>
        </p:spPr>
        <p:txBody>
          <a:bodyPr>
            <a:noAutofit/>
          </a:bodyPr>
          <a:lstStyle/>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HIGH);</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digitalWrite</a:t>
            </a:r>
            <a:r>
              <a:rPr lang="en-US" sz="2000" dirty="0">
                <a:latin typeface="Lucida Console" panose="020B0609040504020204" pitchFamily="49" charset="0"/>
              </a:rPr>
              <a:t>(LED_BUILTIN, LOW);</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delay</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1000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106965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 using busy-wait</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p:txBody>
          <a:bodyPr>
            <a:normAutofit fontScale="925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solidFill>
                  <a:schemeClr val="accent5">
                    <a:lumMod val="50000"/>
                  </a:schemeClr>
                </a:solidFill>
                <a:latin typeface="Lucida Console" panose="020B0609040504020204" pitchFamily="49" charset="0"/>
              </a:rPr>
              <a:t>  uint32_t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a:t>
            </a:r>
          </a:p>
          <a:p>
            <a:pPr marL="0" indent="0">
              <a:buNone/>
            </a:pPr>
            <a:r>
              <a:rPr lang="en-US" dirty="0">
                <a:solidFill>
                  <a:schemeClr val="accent2">
                    <a:lumMod val="50000"/>
                  </a:schemeClr>
                </a:solidFill>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&lt;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&gt;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a:t>
            </a:r>
            <a:r>
              <a:rPr lang="en-US" dirty="0">
                <a:latin typeface="Lucida Console" panose="020B0609040504020204" pitchFamily="49" charset="0"/>
              </a:rPr>
              <a:t>-</a:t>
            </a:r>
            <a:r>
              <a:rPr lang="en-US" sz="2800" dirty="0">
                <a:latin typeface="Lucida Console" panose="020B0609040504020204" pitchFamily="49" charset="0"/>
              </a:rPr>
              <a: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ounded Rectangular Callout 3">
            <a:extLst>
              <a:ext uri="{FF2B5EF4-FFF2-40B4-BE49-F238E27FC236}">
                <a16:creationId xmlns:a16="http://schemas.microsoft.com/office/drawing/2014/main" id="{76927601-92B8-4200-2684-5176EEE6D535}"/>
              </a:ext>
            </a:extLst>
          </p:cNvPr>
          <p:cNvSpPr/>
          <p:nvPr/>
        </p:nvSpPr>
        <p:spPr>
          <a:xfrm>
            <a:off x="9741408" y="4179953"/>
            <a:ext cx="1901952" cy="1036320"/>
          </a:xfrm>
          <a:prstGeom prst="wedgeRoundRectCallout">
            <a:avLst>
              <a:gd name="adj1" fmla="val -107372"/>
              <a:gd name="adj2" fmla="val -48088"/>
              <a:gd name="adj3" fmla="val 16667"/>
            </a:avLst>
          </a:prstGeom>
          <a:solidFill>
            <a:srgbClr val="00206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Race Condition!</a:t>
            </a:r>
          </a:p>
        </p:txBody>
      </p:sp>
      <p:sp>
        <p:nvSpPr>
          <p:cNvPr id="5" name="Rounded Rectangular Callout 4">
            <a:extLst>
              <a:ext uri="{FF2B5EF4-FFF2-40B4-BE49-F238E27FC236}">
                <a16:creationId xmlns:a16="http://schemas.microsoft.com/office/drawing/2014/main" id="{25205450-FB6A-0BF7-B5EF-116EA5669062}"/>
              </a:ext>
            </a:extLst>
          </p:cNvPr>
          <p:cNvSpPr/>
          <p:nvPr/>
        </p:nvSpPr>
        <p:spPr>
          <a:xfrm>
            <a:off x="9741408" y="4179953"/>
            <a:ext cx="1901952" cy="1036320"/>
          </a:xfrm>
          <a:prstGeom prst="wedgeRoundRectCallout">
            <a:avLst>
              <a:gd name="adj1" fmla="val -118269"/>
              <a:gd name="adj2" fmla="val 56618"/>
              <a:gd name="adj3" fmla="val 16667"/>
            </a:avLst>
          </a:prstGeom>
          <a:solidFill>
            <a:srgbClr val="00206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Race Condition!</a:t>
            </a:r>
          </a:p>
        </p:txBody>
      </p:sp>
    </p:spTree>
    <p:extLst>
      <p:ext uri="{BB962C8B-B14F-4D97-AF65-F5344CB8AC3E}">
        <p14:creationId xmlns:p14="http://schemas.microsoft.com/office/powerpoint/2010/main" val="1496237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“Blink” using busy-wait</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p:txBody>
          <a:bodyPr>
            <a:normAutofit fontScale="925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a:solidFill>
                  <a:schemeClr val="accent5">
                    <a:lumMod val="50000"/>
                  </a:schemeClr>
                </a:solidFill>
                <a:latin typeface="Lucida Console" panose="020B0609040504020204" pitchFamily="49" charset="0"/>
              </a:rPr>
              <a:t>uint32_t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a:t>
            </a:r>
          </a:p>
          <a:p>
            <a:pPr marL="0" indent="0">
              <a:buNone/>
            </a:pPr>
            <a:r>
              <a:rPr lang="en-US" dirty="0">
                <a:solidFill>
                  <a:schemeClr val="accent2">
                    <a:lumMod val="50000"/>
                  </a:schemeClr>
                </a:solidFill>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t</a:t>
            </a:r>
            <a:r>
              <a:rPr lang="en-US" dirty="0">
                <a:latin typeface="Lucida Console" panose="020B0609040504020204" pitchFamily="49" charset="0"/>
              </a:rPr>
              <a:t>hen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while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then</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999465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“Blink” using busy-wait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2867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Non-blocking “Blink”</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a:xfrm>
            <a:off x="838200" y="1825624"/>
            <a:ext cx="10515600" cy="5032375"/>
          </a:xfrm>
        </p:spPr>
        <p:txBody>
          <a:bodyPr>
            <a:normAutofit fontScale="77500" lnSpcReduction="20000"/>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static </a:t>
            </a:r>
            <a:r>
              <a:rPr lang="en-US" sz="2800" dirty="0">
                <a:solidFill>
                  <a:schemeClr val="accent5">
                    <a:lumMod val="50000"/>
                  </a:schemeClr>
                </a:solidFill>
                <a:latin typeface="Lucida Console" panose="020B0609040504020204" pitchFamily="49" charset="0"/>
              </a:rPr>
              <a:t>uint32_t </a:t>
            </a:r>
            <a:r>
              <a:rPr lang="en-US" sz="2800" dirty="0" err="1">
                <a:solidFill>
                  <a:schemeClr val="accent2">
                    <a:lumMod val="50000"/>
                  </a:schemeClr>
                </a:solidFill>
                <a:latin typeface="Lucida Console" panose="020B0609040504020204" pitchFamily="49" charset="0"/>
              </a:rPr>
              <a:t>last_cha</a:t>
            </a:r>
            <a:r>
              <a:rPr lang="en-US" dirty="0" err="1">
                <a:solidFill>
                  <a:schemeClr val="accent2">
                    <a:lumMod val="50000"/>
                  </a:schemeClr>
                </a:solidFill>
                <a:latin typeface="Lucida Console" panose="020B0609040504020204" pitchFamily="49" charset="0"/>
              </a:rPr>
              <a:t>nge</a:t>
            </a:r>
            <a:r>
              <a:rPr lang="en-US" sz="2800" dirty="0">
                <a:latin typeface="Lucida Console" panose="020B0609040504020204" pitchFamily="49" charset="0"/>
              </a:rPr>
              <a:t> = 0;</a:t>
            </a:r>
          </a:p>
          <a:p>
            <a:pPr marL="0" indent="0">
              <a:buNone/>
            </a:pPr>
            <a:r>
              <a:rPr lang="en-US" sz="2800" dirty="0">
                <a:latin typeface="Lucida Console" panose="020B0609040504020204" pitchFamily="49" charset="0"/>
              </a:rPr>
              <a:t>  static </a:t>
            </a:r>
            <a:r>
              <a:rPr lang="en-US" sz="2800" dirty="0">
                <a:solidFill>
                  <a:schemeClr val="accent6">
                    <a:lumMod val="50000"/>
                  </a:schemeClr>
                </a:solidFill>
                <a:latin typeface="Lucida Console" panose="020B0609040504020204" pitchFamily="49" charset="0"/>
              </a:rPr>
              <a:t>bool</a:t>
            </a: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sz="2800" dirty="0">
                <a:solidFill>
                  <a:schemeClr val="accent2">
                    <a:lumMod val="50000"/>
                  </a:schemeClr>
                </a:solidFill>
                <a:latin typeface="Lucida Console" panose="020B0609040504020204" pitchFamily="49" charset="0"/>
              </a:rPr>
              <a:t> </a:t>
            </a:r>
            <a:r>
              <a:rPr lang="en-US" sz="2800" dirty="0">
                <a:latin typeface="Lucida Console" panose="020B0609040504020204" pitchFamily="49" charset="0"/>
              </a:rPr>
              <a:t>= false;</a:t>
            </a:r>
          </a:p>
          <a:p>
            <a:pPr marL="0" indent="0">
              <a:buNone/>
            </a:pPr>
            <a:r>
              <a:rPr lang="en-US" sz="2800" dirty="0">
                <a:latin typeface="Lucida Console" panose="020B0609040504020204" pitchFamily="49" charset="0"/>
              </a:rPr>
              <a:t>  </a:t>
            </a:r>
            <a:r>
              <a:rPr lang="en-US" sz="2800" dirty="0">
                <a:solidFill>
                  <a:schemeClr val="accent5">
                    <a:lumMod val="50000"/>
                  </a:schemeClr>
                </a:solidFill>
                <a:latin typeface="Lucida Console" panose="020B0609040504020204" pitchFamily="49" charset="0"/>
              </a:rPr>
              <a:t>uint32_t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timer</a:t>
            </a:r>
            <a:r>
              <a:rPr lang="en-US" sz="2800" dirty="0">
                <a:latin typeface="Lucida Console" panose="020B0609040504020204" pitchFamily="49" charset="0"/>
              </a:rPr>
              <a:t>-&gt;</a:t>
            </a:r>
            <a:r>
              <a:rPr lang="en-US" sz="2800" dirty="0" err="1">
                <a:solidFill>
                  <a:schemeClr val="accent2">
                    <a:lumMod val="50000"/>
                  </a:schemeClr>
                </a:solidFill>
                <a:latin typeface="Lucida Console" panose="020B0609040504020204" pitchFamily="49" charset="0"/>
              </a:rPr>
              <a:t>raw_lower_word</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if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 – </a:t>
            </a:r>
            <a:r>
              <a:rPr lang="en-US" sz="2800" dirty="0" err="1">
                <a:solidFill>
                  <a:schemeClr val="accent2">
                    <a:lumMod val="50000"/>
                  </a:schemeClr>
                </a:solidFill>
                <a:latin typeface="Lucida Console" panose="020B0609040504020204" pitchFamily="49" charset="0"/>
              </a:rPr>
              <a:t>last_change</a:t>
            </a:r>
            <a:r>
              <a:rPr lang="en-US" sz="2800" dirty="0">
                <a:latin typeface="Lucida Console" panose="020B0609040504020204" pitchFamily="49" charset="0"/>
              </a:rPr>
              <a:t> &lt; </a:t>
            </a:r>
            <a:r>
              <a:rPr lang="en-US" sz="2800" dirty="0">
                <a:solidFill>
                  <a:schemeClr val="accent6">
                    <a:lumMod val="50000"/>
                  </a:schemeClr>
                </a:solidFill>
                <a:latin typeface="Lucida Console" panose="020B0609040504020204" pitchFamily="49" charset="0"/>
              </a:rPr>
              <a:t>1000000</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last_change</a:t>
            </a:r>
            <a:r>
              <a:rPr lang="en-US" sz="2800" dirty="0">
                <a:latin typeface="Lucida Console" panose="020B0609040504020204" pitchFamily="49" charset="0"/>
              </a:rPr>
              <a:t> = </a:t>
            </a:r>
            <a:r>
              <a:rPr lang="en-US" sz="2800" dirty="0">
                <a:solidFill>
                  <a:schemeClr val="accent2">
                    <a:lumMod val="50000"/>
                  </a:schemeClr>
                </a:solidFill>
                <a:latin typeface="Lucida Console" panose="020B0609040504020204" pitchFamily="49" charset="0"/>
              </a:rPr>
              <a:t>now</a:t>
            </a:r>
            <a:r>
              <a:rPr lang="en-US" sz="2800" dirty="0">
                <a:latin typeface="Lucida Console" panose="020B0609040504020204" pitchFamily="49" charset="0"/>
              </a:rPr>
              <a:t>;</a:t>
            </a:r>
          </a:p>
          <a:p>
            <a:pPr marL="0" indent="0">
              <a:buNone/>
            </a:pPr>
            <a:r>
              <a:rPr lang="en-US"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sz="2800" dirty="0">
                <a:solidFill>
                  <a:schemeClr val="accent2">
                    <a:lumMod val="50000"/>
                  </a:schemeClr>
                </a:solidFill>
                <a:latin typeface="Lucida Console" panose="020B0609040504020204" pitchFamily="49" charset="0"/>
              </a:rPr>
              <a:t> </a:t>
            </a:r>
            <a:r>
              <a:rPr lang="en-US"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is_illuminated</a:t>
            </a:r>
            <a:r>
              <a:rPr lang="en-US" dirty="0">
                <a:latin typeface="Lucida Console" panose="020B0609040504020204" pitchFamily="49" charset="0"/>
              </a:rPr>
              <a:t>;</a:t>
            </a:r>
          </a:p>
          <a:p>
            <a:pPr marL="0" indent="0">
              <a:buNone/>
            </a:pPr>
            <a:r>
              <a:rPr lang="en-US" sz="2800" dirty="0">
                <a:latin typeface="Lucida Console" panose="020B0609040504020204" pitchFamily="49" charset="0"/>
              </a:rPr>
              <a:t>    if (</a:t>
            </a:r>
            <a:r>
              <a:rPr lang="en-US" sz="2800" dirty="0" err="1">
                <a:solidFill>
                  <a:schemeClr val="accent2">
                    <a:lumMod val="50000"/>
                  </a:schemeClr>
                </a:solidFill>
                <a:latin typeface="Lucida Console" panose="020B0609040504020204" pitchFamily="49" charset="0"/>
              </a:rPr>
              <a:t>is_illuminated</a:t>
            </a: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 else {</a:t>
            </a:r>
          </a:p>
          <a:p>
            <a:pPr marL="0" indent="0">
              <a:buNone/>
            </a:pPr>
            <a:r>
              <a:rPr lang="en-US" sz="2800" dirty="0">
                <a:latin typeface="Lucida Console" panose="020B0609040504020204" pitchFamily="49" charset="0"/>
              </a:rPr>
              <a:t>      </a:t>
            </a:r>
            <a:r>
              <a:rPr lang="en-US" sz="2800" dirty="0" err="1">
                <a:solidFill>
                  <a:schemeClr val="accent2">
                    <a:lumMod val="50000"/>
                  </a:schemeClr>
                </a:solidFill>
                <a:latin typeface="Lucida Console" panose="020B0609040504020204" pitchFamily="49" charset="0"/>
              </a:rPr>
              <a:t>gpio</a:t>
            </a:r>
            <a:r>
              <a:rPr lang="en-US" sz="2800" dirty="0">
                <a:latin typeface="Lucida Console" panose="020B0609040504020204" pitchFamily="49" charset="0"/>
              </a:rPr>
              <a:t>-&gt;</a:t>
            </a:r>
            <a:r>
              <a:rPr lang="en-US" sz="2800" dirty="0">
                <a:solidFill>
                  <a:schemeClr val="accent2">
                    <a:lumMod val="50000"/>
                  </a:schemeClr>
                </a:solidFill>
                <a:latin typeface="Lucida Console" panose="020B0609040504020204" pitchFamily="49" charset="0"/>
              </a:rPr>
              <a:t>output</a:t>
            </a:r>
            <a:r>
              <a:rPr lang="en-US" sz="2800" dirty="0">
                <a:latin typeface="Lucida Console" panose="020B0609040504020204" pitchFamily="49" charset="0"/>
              </a:rPr>
              <a:t> &amp;= ~(</a:t>
            </a:r>
            <a:r>
              <a:rPr lang="en-US" sz="2800" dirty="0">
                <a:solidFill>
                  <a:schemeClr val="accent6">
                    <a:lumMod val="50000"/>
                  </a:schemeClr>
                </a:solidFill>
                <a:latin typeface="Lucida Console" panose="020B0609040504020204" pitchFamily="49" charset="0"/>
              </a:rPr>
              <a:t>1 </a:t>
            </a:r>
            <a:r>
              <a:rPr lang="en-US" sz="2800" dirty="0">
                <a:latin typeface="Lucida Console" panose="020B0609040504020204" pitchFamily="49" charset="0"/>
              </a:rPr>
              <a:t>&lt;&lt; </a:t>
            </a:r>
            <a:r>
              <a:rPr lang="en-US" sz="2800" dirty="0">
                <a:solidFill>
                  <a:schemeClr val="accent6">
                    <a:lumMod val="50000"/>
                  </a:schemeClr>
                </a:solidFill>
                <a:latin typeface="Lucida Console" panose="020B0609040504020204" pitchFamily="49" charset="0"/>
              </a:rPr>
              <a:t>25</a:t>
            </a:r>
            <a:r>
              <a:rPr lang="en-US" sz="2800" dirty="0">
                <a:latin typeface="Lucida Console" panose="020B0609040504020204" pitchFamily="49" charset="0"/>
              </a:rPr>
              <a:t>);</a:t>
            </a:r>
          </a:p>
          <a:p>
            <a:pPr marL="0" indent="0">
              <a:buNone/>
            </a:pP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  }</a:t>
            </a:r>
          </a:p>
          <a:p>
            <a:pPr marL="0" indent="0">
              <a:buNone/>
            </a:pPr>
            <a:r>
              <a:rPr lang="en-US" sz="2800" dirty="0">
                <a:latin typeface="Lucida Console" panose="020B0609040504020204" pitchFamily="49" charset="0"/>
              </a:rPr>
              <a:t>}</a:t>
            </a:r>
          </a:p>
          <a:p>
            <a:pPr marL="0" indent="0">
              <a:buNone/>
            </a:pP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49714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Non-blocking “Blink”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58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5084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59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9">
            <a:extLst>
              <a:ext uri="{FF2B5EF4-FFF2-40B4-BE49-F238E27FC236}">
                <a16:creationId xmlns:a16="http://schemas.microsoft.com/office/drawing/2014/main" id="{BC2E81FC-7F43-AB42-8E92-F82F196BCC68}"/>
              </a:ext>
            </a:extLst>
          </p:cNvPr>
          <p:cNvPicPr>
            <a:picLocks noGrp="1" noChangeAspect="1"/>
          </p:cNvPicPr>
          <p:nvPr>
            <p:ph idx="1"/>
          </p:nvPr>
        </p:nvPicPr>
        <p:blipFill>
          <a:blip r:embed="rId3"/>
          <a:stretch>
            <a:fillRect/>
          </a:stretch>
        </p:blipFill>
        <p:spPr>
          <a:xfrm>
            <a:off x="2209769" y="1825625"/>
            <a:ext cx="7772461" cy="4351338"/>
          </a:xfrm>
          <a:prstGeom prst="rect">
            <a:avLst/>
          </a:prstGeom>
        </p:spPr>
      </p:pic>
    </p:spTree>
    <p:extLst>
      <p:ext uri="{BB962C8B-B14F-4D97-AF65-F5344CB8AC3E}">
        <p14:creationId xmlns:p14="http://schemas.microsoft.com/office/powerpoint/2010/main" val="301344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Designs can gravitate to Memory-Mapped I/O</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4"/>
            <a:ext cx="10515600" cy="4530725"/>
          </a:xfrm>
        </p:spPr>
        <p:txBody>
          <a:bodyPr>
            <a:normAutofit/>
          </a:bodyPr>
          <a:lstStyle/>
          <a:p>
            <a:r>
              <a:rPr lang="en-US" dirty="0"/>
              <a:t>Not a new concept – used in PDP-7</a:t>
            </a:r>
          </a:p>
          <a:p>
            <a:r>
              <a:rPr lang="en-US" dirty="0"/>
              <a:t>Motorola 68K used memory-mapped I/O exclusively</a:t>
            </a:r>
          </a:p>
          <a:p>
            <a:endParaRPr lang="en-US" dirty="0"/>
          </a:p>
          <a:p>
            <a:r>
              <a:rPr lang="en-US" dirty="0"/>
              <a:t>ATmega368P (used in Arduino Nano) has both direct-mapped I/O and memory-mapped I/O</a:t>
            </a:r>
          </a:p>
          <a:p>
            <a:pPr lvl="1"/>
            <a:r>
              <a:rPr lang="en-US" dirty="0"/>
              <a:t>AVR instruction set has 6-bit I/O address space</a:t>
            </a:r>
          </a:p>
          <a:p>
            <a:pPr lvl="1"/>
            <a:r>
              <a:rPr lang="en-US" dirty="0"/>
              <a:t>64 I/O ports wasn’t enough</a:t>
            </a:r>
          </a:p>
          <a:p>
            <a:pPr lvl="1"/>
            <a:r>
              <a:rPr lang="en-US" dirty="0"/>
              <a:t>Original I/O registers have both I/O addresses and memory addresses</a:t>
            </a:r>
          </a:p>
          <a:p>
            <a:pPr lvl="1"/>
            <a:r>
              <a:rPr lang="en-US" dirty="0"/>
              <a:t>Extended I/O registers only have memory addresses</a:t>
            </a:r>
          </a:p>
          <a:p>
            <a:r>
              <a:rPr lang="en-US" dirty="0"/>
              <a:t>RP2040 (used in Raspberry Pi Pico) has only memory-mapped I/O</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776392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2398657"/>
            <a:ext cx="10515600" cy="3778305"/>
          </a:xfrm>
        </p:spPr>
        <p:txBody>
          <a:bodyPr/>
          <a:lstStyle/>
          <a:p>
            <a:endParaRPr lang="en-US" dirty="0"/>
          </a:p>
          <a:p>
            <a:r>
              <a:rPr lang="en-US" dirty="0"/>
              <a:t>FOC0A, FOC0B “force output compare” must be zero when in PWM mode</a:t>
            </a:r>
          </a:p>
          <a:p>
            <a:endParaRPr lang="en-US" dirty="0"/>
          </a:p>
          <a:p>
            <a:r>
              <a:rPr lang="en-US" dirty="0"/>
              <a:t>COM0A1, COM0A0, COM0B1, COM0B0 “compare output mode” – normal operation, output compare pin disconnected</a:t>
            </a:r>
          </a:p>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D352A5FC-D7D2-E245-BD3F-F4CABA9BE313}"/>
              </a:ext>
            </a:extLst>
          </p:cNvPr>
          <p:cNvPicPr>
            <a:picLocks noChangeAspect="1"/>
          </p:cNvPicPr>
          <p:nvPr/>
        </p:nvPicPr>
        <p:blipFill>
          <a:blip r:embed="rId2"/>
          <a:stretch>
            <a:fillRect/>
          </a:stretch>
        </p:blipFill>
        <p:spPr>
          <a:xfrm>
            <a:off x="2114550" y="1208882"/>
            <a:ext cx="7962900" cy="1143000"/>
          </a:xfrm>
          <a:prstGeom prst="rect">
            <a:avLst/>
          </a:prstGeom>
        </p:spPr>
      </p:pic>
      <p:sp>
        <p:nvSpPr>
          <p:cNvPr id="11" name="TextBox 10">
            <a:extLst>
              <a:ext uri="{FF2B5EF4-FFF2-40B4-BE49-F238E27FC236}">
                <a16:creationId xmlns:a16="http://schemas.microsoft.com/office/drawing/2014/main" id="{6AB2770F-F18B-BE4F-8D87-56140F4629D7}"/>
              </a:ext>
            </a:extLst>
          </p:cNvPr>
          <p:cNvSpPr txBox="1"/>
          <p:nvPr/>
        </p:nvSpPr>
        <p:spPr>
          <a:xfrm>
            <a:off x="4308953" y="1805434"/>
            <a:ext cx="5775940" cy="369332"/>
          </a:xfrm>
          <a:prstGeom prst="rect">
            <a:avLst/>
          </a:prstGeom>
          <a:noFill/>
        </p:spPr>
        <p:txBody>
          <a:bodyPr wrap="none" rtlCol="0">
            <a:spAutoFit/>
          </a:bodyPr>
          <a:lstStyle/>
          <a:p>
            <a:r>
              <a:rPr lang="en-US" b="1" dirty="0">
                <a:solidFill>
                  <a:srgbClr val="FF0000"/>
                </a:solidFill>
              </a:rPr>
              <a:t>0             0            0              0            0            0             1             1</a:t>
            </a:r>
          </a:p>
        </p:txBody>
      </p:sp>
      <p:sp>
        <p:nvSpPr>
          <p:cNvPr id="13" name="TextBox 12">
            <a:extLst>
              <a:ext uri="{FF2B5EF4-FFF2-40B4-BE49-F238E27FC236}">
                <a16:creationId xmlns:a16="http://schemas.microsoft.com/office/drawing/2014/main" id="{A5A7761B-4178-DC42-9C42-1D3608F9CA6A}"/>
              </a:ext>
            </a:extLst>
          </p:cNvPr>
          <p:cNvSpPr txBox="1"/>
          <p:nvPr/>
        </p:nvSpPr>
        <p:spPr>
          <a:xfrm>
            <a:off x="4308953" y="2029326"/>
            <a:ext cx="5775940" cy="369332"/>
          </a:xfrm>
          <a:prstGeom prst="rect">
            <a:avLst/>
          </a:prstGeom>
          <a:noFill/>
        </p:spPr>
        <p:txBody>
          <a:bodyPr wrap="none" rtlCol="0">
            <a:spAutoFit/>
          </a:bodyPr>
          <a:lstStyle/>
          <a:p>
            <a:r>
              <a:rPr lang="en-US" b="1" dirty="0">
                <a:solidFill>
                  <a:srgbClr val="FF0000"/>
                </a:solidFill>
              </a:rPr>
              <a:t>0             0            0              0            0            0             1             1</a:t>
            </a:r>
          </a:p>
        </p:txBody>
      </p:sp>
      <p:sp>
        <p:nvSpPr>
          <p:cNvPr id="15" name="Rectangle 14">
            <a:extLst>
              <a:ext uri="{FF2B5EF4-FFF2-40B4-BE49-F238E27FC236}">
                <a16:creationId xmlns:a16="http://schemas.microsoft.com/office/drawing/2014/main" id="{E7EFF369-B98A-9542-9C4F-C0C5B04331C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grpSp>
        <p:nvGrpSpPr>
          <p:cNvPr id="19" name="Group 18">
            <a:extLst>
              <a:ext uri="{FF2B5EF4-FFF2-40B4-BE49-F238E27FC236}">
                <a16:creationId xmlns:a16="http://schemas.microsoft.com/office/drawing/2014/main" id="{17C2D3D3-89BD-1B40-B78D-B535B4C9ECB9}"/>
              </a:ext>
            </a:extLst>
          </p:cNvPr>
          <p:cNvGrpSpPr/>
          <p:nvPr/>
        </p:nvGrpSpPr>
        <p:grpSpPr>
          <a:xfrm>
            <a:off x="1961147" y="1859555"/>
            <a:ext cx="8509000" cy="3925416"/>
            <a:chOff x="1961147" y="1845134"/>
            <a:chExt cx="8509000" cy="3925416"/>
          </a:xfrm>
        </p:grpSpPr>
        <p:pic>
          <p:nvPicPr>
            <p:cNvPr id="14" name="Picture 13">
              <a:extLst>
                <a:ext uri="{FF2B5EF4-FFF2-40B4-BE49-F238E27FC236}">
                  <a16:creationId xmlns:a16="http://schemas.microsoft.com/office/drawing/2014/main" id="{5B31D086-AC5A-D04E-B7DF-68A8710CF4A2}"/>
                </a:ext>
              </a:extLst>
            </p:cNvPr>
            <p:cNvPicPr>
              <a:picLocks noChangeAspect="1"/>
            </p:cNvPicPr>
            <p:nvPr/>
          </p:nvPicPr>
          <p:blipFill>
            <a:blip r:embed="rId4"/>
            <a:stretch>
              <a:fillRect/>
            </a:stretch>
          </p:blipFill>
          <p:spPr>
            <a:xfrm>
              <a:off x="1961147" y="2582850"/>
              <a:ext cx="8509000" cy="3187700"/>
            </a:xfrm>
            <a:prstGeom prst="rect">
              <a:avLst/>
            </a:prstGeom>
          </p:spPr>
        </p:pic>
        <p:sp>
          <p:nvSpPr>
            <p:cNvPr id="16" name="Rectangle 15">
              <a:extLst>
                <a:ext uri="{FF2B5EF4-FFF2-40B4-BE49-F238E27FC236}">
                  <a16:creationId xmlns:a16="http://schemas.microsoft.com/office/drawing/2014/main" id="{24B055A2-A117-8B44-AA88-4661071C8DC4}"/>
                </a:ext>
              </a:extLst>
            </p:cNvPr>
            <p:cNvSpPr/>
            <p:nvPr/>
          </p:nvSpPr>
          <p:spPr>
            <a:xfrm>
              <a:off x="2114550" y="4045906"/>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0E5BA0-AB29-DC4A-B25F-EBCFDA35BA12}"/>
                </a:ext>
              </a:extLst>
            </p:cNvPr>
            <p:cNvSpPr/>
            <p:nvPr/>
          </p:nvSpPr>
          <p:spPr>
            <a:xfrm>
              <a:off x="8404964" y="2093538"/>
              <a:ext cx="1679929"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CD3585-EB27-A846-A28A-25FE104DD27F}"/>
                </a:ext>
              </a:extLst>
            </p:cNvPr>
            <p:cNvSpPr/>
            <p:nvPr/>
          </p:nvSpPr>
          <p:spPr>
            <a:xfrm>
              <a:off x="6930672" y="1845134"/>
              <a:ext cx="760310" cy="265420"/>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1E363E2-C50E-AC43-8D75-4977946FCD82}"/>
              </a:ext>
            </a:extLst>
          </p:cNvPr>
          <p:cNvGrpSpPr/>
          <p:nvPr/>
        </p:nvGrpSpPr>
        <p:grpSpPr>
          <a:xfrm>
            <a:off x="2074779" y="1838057"/>
            <a:ext cx="8445500" cy="3718695"/>
            <a:chOff x="2074779" y="1838057"/>
            <a:chExt cx="8445500" cy="3718695"/>
          </a:xfrm>
        </p:grpSpPr>
        <p:pic>
          <p:nvPicPr>
            <p:cNvPr id="20" name="Picture 19">
              <a:extLst>
                <a:ext uri="{FF2B5EF4-FFF2-40B4-BE49-F238E27FC236}">
                  <a16:creationId xmlns:a16="http://schemas.microsoft.com/office/drawing/2014/main" id="{93F2562F-8061-2641-968F-0EC3076E05AF}"/>
                </a:ext>
              </a:extLst>
            </p:cNvPr>
            <p:cNvPicPr>
              <a:picLocks noChangeAspect="1"/>
            </p:cNvPicPr>
            <p:nvPr/>
          </p:nvPicPr>
          <p:blipFill>
            <a:blip r:embed="rId5"/>
            <a:stretch>
              <a:fillRect/>
            </a:stretch>
          </p:blipFill>
          <p:spPr>
            <a:xfrm>
              <a:off x="2074779" y="2877052"/>
              <a:ext cx="8445500" cy="2679700"/>
            </a:xfrm>
            <a:prstGeom prst="rect">
              <a:avLst/>
            </a:prstGeom>
          </p:spPr>
        </p:pic>
        <p:sp>
          <p:nvSpPr>
            <p:cNvPr id="21" name="Rectangle 20">
              <a:extLst>
                <a:ext uri="{FF2B5EF4-FFF2-40B4-BE49-F238E27FC236}">
                  <a16:creationId xmlns:a16="http://schemas.microsoft.com/office/drawing/2014/main" id="{7DEFD485-EFC0-3646-9365-1BBDECC86AEE}"/>
                </a:ext>
              </a:extLst>
            </p:cNvPr>
            <p:cNvSpPr/>
            <p:nvPr/>
          </p:nvSpPr>
          <p:spPr>
            <a:xfrm>
              <a:off x="2154321" y="4182418"/>
              <a:ext cx="8257001" cy="313151"/>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094998-AB62-CD4F-999E-759E0AD3EB24}"/>
                </a:ext>
              </a:extLst>
            </p:cNvPr>
            <p:cNvSpPr/>
            <p:nvPr/>
          </p:nvSpPr>
          <p:spPr>
            <a:xfrm>
              <a:off x="7584141" y="1838057"/>
              <a:ext cx="2481725" cy="230585"/>
            </a:xfrm>
            <a:prstGeom prst="rect">
              <a:avLst/>
            </a:prstGeom>
            <a:solidFill>
              <a:srgbClr val="FFFF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Let’s see what Timer0’s control register holds</a:t>
            </a:r>
          </a:p>
        </p:txBody>
      </p:sp>
    </p:spTree>
    <p:extLst>
      <p:ext uri="{BB962C8B-B14F-4D97-AF65-F5344CB8AC3E}">
        <p14:creationId xmlns:p14="http://schemas.microsoft.com/office/powerpoint/2010/main" val="48697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mytimer2</a:t>
            </a:r>
            <a:r>
              <a:rPr lang="en-US" sz="18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control</a:t>
            </a:r>
            <a:r>
              <a:rPr lang="en-US" sz="1800" dirty="0">
                <a:latin typeface="Lucida Console" panose="020B0609040504020204" pitchFamily="49" charset="0"/>
              </a:rPr>
              <a:t> </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0x0300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a:t>
            </a:r>
            <a:endParaRPr lang="en-US" sz="2000" dirty="0">
              <a:latin typeface="Lucida Console" panose="020B0609040504020204" pitchFamily="49" charset="0"/>
            </a:endParaRP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Content Placeholder 8">
            <a:extLst>
              <a:ext uri="{FF2B5EF4-FFF2-40B4-BE49-F238E27FC236}">
                <a16:creationId xmlns:a16="http://schemas.microsoft.com/office/drawing/2014/main" id="{E226BAE5-57D8-C843-B675-3C523CB34602}"/>
              </a:ext>
            </a:extLst>
          </p:cNvPr>
          <p:cNvSpPr>
            <a:spLocks noGrp="1"/>
          </p:cNvSpPr>
          <p:nvPr>
            <p:ph sz="half" idx="2"/>
          </p:nvPr>
        </p:nvSpPr>
        <p:spPr/>
        <p:txBody>
          <a:bodyPr/>
          <a:lstStyle/>
          <a:p>
            <a:r>
              <a:rPr lang="en-US" dirty="0"/>
              <a:t>Watch out! Timer2 has different </a:t>
            </a:r>
            <a:r>
              <a:rPr lang="en-US" dirty="0" err="1"/>
              <a:t>prescaler</a:t>
            </a:r>
            <a:r>
              <a:rPr lang="en-US" dirty="0"/>
              <a:t> table</a:t>
            </a:r>
          </a:p>
        </p:txBody>
      </p:sp>
      <p:pic>
        <p:nvPicPr>
          <p:cNvPr id="10" name="Picture 9">
            <a:extLst>
              <a:ext uri="{FF2B5EF4-FFF2-40B4-BE49-F238E27FC236}">
                <a16:creationId xmlns:a16="http://schemas.microsoft.com/office/drawing/2014/main" id="{BA49407E-7834-B146-8B58-D4D28BD7B09C}"/>
              </a:ext>
            </a:extLst>
          </p:cNvPr>
          <p:cNvPicPr>
            <a:picLocks noChangeAspect="1"/>
          </p:cNvPicPr>
          <p:nvPr/>
        </p:nvPicPr>
        <p:blipFill>
          <a:blip r:embed="rId2"/>
          <a:stretch>
            <a:fillRect/>
          </a:stretch>
        </p:blipFill>
        <p:spPr>
          <a:xfrm>
            <a:off x="5194300" y="2796242"/>
            <a:ext cx="6832600" cy="2717800"/>
          </a:xfrm>
          <a:prstGeom prst="rect">
            <a:avLst/>
          </a:prstGeom>
        </p:spPr>
      </p:pic>
      <p:sp>
        <p:nvSpPr>
          <p:cNvPr id="11" name="Rectangle 10">
            <a:extLst>
              <a:ext uri="{FF2B5EF4-FFF2-40B4-BE49-F238E27FC236}">
                <a16:creationId xmlns:a16="http://schemas.microsoft.com/office/drawing/2014/main" id="{2E243A84-26CA-544A-A5B0-F003D2CB4F8C}"/>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spTree>
    <p:extLst>
      <p:ext uri="{BB962C8B-B14F-4D97-AF65-F5344CB8AC3E}">
        <p14:creationId xmlns:p14="http://schemas.microsoft.com/office/powerpoint/2010/main" val="37014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607424"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now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then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0x0003</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Mode: Fast PWM</a:t>
            </a:r>
          </a:p>
          <a:p>
            <a:pPr marL="0" indent="0">
              <a:buNone/>
            </a:pPr>
            <a:r>
              <a:rPr lang="en-US" sz="2000" dirty="0">
                <a:latin typeface="Lucida Console" panose="020B0609040504020204" pitchFamily="49" charset="0"/>
              </a:rPr>
              <a:t>  </a:t>
            </a:r>
            <a:r>
              <a:rPr lang="en-US" sz="22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200" dirty="0">
                <a:solidFill>
                  <a:schemeClr val="accent2">
                    <a:lumMod val="50000"/>
                  </a:schemeClr>
                </a:solidFill>
                <a:latin typeface="Lucida Console" panose="020B0609040504020204" pitchFamily="49" charset="0"/>
              </a:rPr>
              <a:t>control</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a:t>
            </a:r>
            <a:r>
              <a:rPr lang="en-US" sz="2000" dirty="0">
                <a:solidFill>
                  <a:srgbClr val="FF0000"/>
                </a:solidFill>
                <a:latin typeface="Lucida Console" panose="020B0609040504020204" pitchFamily="49" charset="0"/>
              </a:rPr>
              <a:t>4</a:t>
            </a:r>
            <a:r>
              <a:rPr lang="en-US" sz="2000" dirty="0">
                <a:solidFill>
                  <a:schemeClr val="accent6">
                    <a:lumMod val="50000"/>
                  </a:schemeClr>
                </a:solidFill>
                <a:latin typeface="Lucida Console" panose="020B0609040504020204" pitchFamily="49" charset="0"/>
              </a:rPr>
              <a:t>00</a:t>
            </a:r>
            <a:r>
              <a:rPr lang="en-US" sz="2000" dirty="0">
                <a:latin typeface="Lucida Console" panose="020B0609040504020204" pitchFamily="49" charset="0"/>
              </a:rPr>
              <a:t>;    </a:t>
            </a:r>
            <a:r>
              <a:rPr lang="en-US" sz="2000" dirty="0">
                <a:solidFill>
                  <a:schemeClr val="tx1">
                    <a:lumMod val="75000"/>
                    <a:lumOff val="25000"/>
                  </a:schemeClr>
                </a:solidFill>
                <a:latin typeface="Lucida Console" panose="020B0609040504020204" pitchFamily="49" charset="0"/>
              </a:rPr>
              <a:t>// </a:t>
            </a:r>
            <a:r>
              <a:rPr lang="en-US" sz="2000" dirty="0" err="1">
                <a:solidFill>
                  <a:schemeClr val="tx1">
                    <a:lumMod val="75000"/>
                    <a:lumOff val="25000"/>
                  </a:schemeClr>
                </a:solidFill>
                <a:latin typeface="Lucida Console" panose="020B0609040504020204" pitchFamily="49" charset="0"/>
              </a:rPr>
              <a:t>Prescaler</a:t>
            </a:r>
            <a:r>
              <a:rPr lang="en-US" sz="2000" dirty="0">
                <a:solidFill>
                  <a:schemeClr val="tx1">
                    <a:lumMod val="75000"/>
                    <a:lumOff val="25000"/>
                  </a:schemeClr>
                </a:solidFill>
                <a:latin typeface="Lucida Console" panose="020B0609040504020204" pitchFamily="49" charset="0"/>
              </a:rPr>
              <a:t>: 64 -- pay attention</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484094"/>
            <a:ext cx="5607424" cy="5692869"/>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then = now;</a:t>
            </a:r>
          </a:p>
          <a:p>
            <a:pPr marL="0" indent="0">
              <a:buNone/>
            </a:pPr>
            <a:r>
              <a:rPr lang="en-US" sz="2000" dirty="0">
                <a:latin typeface="Lucida Console" panose="020B0609040504020204" pitchFamily="49" charset="0"/>
              </a:rPr>
              <a:t>  now = </a:t>
            </a:r>
            <a:r>
              <a:rPr lang="en-US" sz="2000" dirty="0">
                <a:solidFill>
                  <a:schemeClr val="accent2">
                    <a:lumMod val="50000"/>
                  </a:schemeClr>
                </a:solidFill>
                <a:latin typeface="Lucida Console" panose="020B0609040504020204" pitchFamily="49" charset="0"/>
              </a:rPr>
              <a:t>mytimer2-</a:t>
            </a:r>
            <a:r>
              <a:rPr lang="en-US" sz="2000" dirty="0">
                <a:latin typeface="Lucida Console" panose="020B0609040504020204" pitchFamily="49" charset="0"/>
              </a:rPr>
              <a:t>&gt;</a:t>
            </a:r>
            <a:r>
              <a:rPr lang="en-US" sz="2000" dirty="0">
                <a:solidFill>
                  <a:schemeClr val="accent2">
                    <a:lumMod val="50000"/>
                  </a:schemeClr>
                </a:solidFill>
                <a:latin typeface="Lucida Console" panose="020B0609040504020204" pitchFamily="49" charset="0"/>
              </a:rPr>
              <a:t>counter</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(now &lt; then) </a:t>
            </a:r>
            <a:r>
              <a:rPr lang="en-US" sz="2000" dirty="0">
                <a:solidFill>
                  <a:schemeClr val="tx1">
                    <a:lumMod val="75000"/>
                    <a:lumOff val="25000"/>
                  </a:schemeClr>
                </a:solidFill>
                <a:latin typeface="Lucida Console" panose="020B0609040504020204" pitchFamily="49" charset="0"/>
              </a:rPr>
              <a:t>// overflow?</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ular Callout 8">
            <a:extLst>
              <a:ext uri="{FF2B5EF4-FFF2-40B4-BE49-F238E27FC236}">
                <a16:creationId xmlns:a16="http://schemas.microsoft.com/office/drawing/2014/main" id="{7244D46D-DB4C-2542-8C51-82670370E107}"/>
              </a:ext>
            </a:extLst>
          </p:cNvPr>
          <p:cNvSpPr/>
          <p:nvPr/>
        </p:nvSpPr>
        <p:spPr>
          <a:xfrm>
            <a:off x="5703052" y="1089212"/>
            <a:ext cx="2015560" cy="940114"/>
          </a:xfrm>
          <a:prstGeom prst="wedgeRoundRectCallout">
            <a:avLst>
              <a:gd name="adj1" fmla="val 180055"/>
              <a:gd name="adj2" fmla="val 19104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Internal LED</a:t>
            </a:r>
          </a:p>
        </p:txBody>
      </p:sp>
      <p:sp>
        <p:nvSpPr>
          <p:cNvPr id="10" name="Rounded Rectangular Callout 9">
            <a:extLst>
              <a:ext uri="{FF2B5EF4-FFF2-40B4-BE49-F238E27FC236}">
                <a16:creationId xmlns:a16="http://schemas.microsoft.com/office/drawing/2014/main" id="{72DAAC3C-8825-EF40-9629-A8309631C037}"/>
              </a:ext>
            </a:extLst>
          </p:cNvPr>
          <p:cNvSpPr/>
          <p:nvPr/>
        </p:nvSpPr>
        <p:spPr>
          <a:xfrm>
            <a:off x="5703052" y="2756808"/>
            <a:ext cx="2015560" cy="940114"/>
          </a:xfrm>
          <a:prstGeom prst="wedgeRoundRectCallout">
            <a:avLst>
              <a:gd name="adj1" fmla="val 182724"/>
              <a:gd name="adj2" fmla="val 18532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External LED</a:t>
            </a:r>
          </a:p>
        </p:txBody>
      </p:sp>
    </p:spTree>
    <p:extLst>
      <p:ext uri="{BB962C8B-B14F-4D97-AF65-F5344CB8AC3E}">
        <p14:creationId xmlns:p14="http://schemas.microsoft.com/office/powerpoint/2010/main" val="41274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5" fill="hold" grpId="1" nodeType="clickEffect">
                                  <p:stCondLst>
                                    <p:cond delay="0"/>
                                  </p:stCondLst>
                                  <p:childTnLst>
                                    <p:animEffect transition="out" filter="randombar(vertic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4" presetClass="exit" presetSubtype="5" fill="hold" grpId="1" nodeType="withEffect">
                                  <p:stCondLst>
                                    <p:cond delay="0"/>
                                  </p:stCondLst>
                                  <p:childTnLst>
                                    <p:animEffect transition="out" filter="randombar(vertical)">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 Demonstration</a:t>
            </a:r>
          </a:p>
        </p:txBody>
      </p:sp>
      <p:pic>
        <p:nvPicPr>
          <p:cNvPr id="4" name="PXL_20211012_210334735_2" descr="PXL_20211012_210334735_2">
            <a:hlinkClick r:id="" action="ppaction://media"/>
            <a:extLst>
              <a:ext uri="{FF2B5EF4-FFF2-40B4-BE49-F238E27FC236}">
                <a16:creationId xmlns:a16="http://schemas.microsoft.com/office/drawing/2014/main" id="{2A869D5E-EB5E-E746-8854-44CE75C2BD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7475" cy="43513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9677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64</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Introduction to Exceptions</a:t>
            </a:r>
          </a:p>
        </p:txBody>
      </p:sp>
    </p:spTree>
    <p:extLst>
      <p:ext uri="{BB962C8B-B14F-4D97-AF65-F5344CB8AC3E}">
        <p14:creationId xmlns:p14="http://schemas.microsoft.com/office/powerpoint/2010/main" val="3514183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1" name="Rounded Rectangle 10">
            <a:extLst>
              <a:ext uri="{FF2B5EF4-FFF2-40B4-BE49-F238E27FC236}">
                <a16:creationId xmlns:a16="http://schemas.microsoft.com/office/drawing/2014/main" id="{47FDF0CF-7D7D-414B-9F99-67EAA639AD21}"/>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0088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1F801-E74F-7E49-8039-96084C062C5B}"/>
              </a:ext>
            </a:extLst>
          </p:cNvPr>
          <p:cNvSpPr/>
          <p:nvPr/>
        </p:nvSpPr>
        <p:spPr>
          <a:xfrm>
            <a:off x="8369968" y="4089287"/>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jle</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addl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$1</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dirty="0">
              <a:solidFill>
                <a:srgbClr val="000000"/>
              </a:solidFill>
              <a:latin typeface="Consolas" panose="020B0609020204030204" pitchFamily="49" charset="0"/>
            </a:endParaRPr>
          </a:p>
        </p:txBody>
      </p:sp>
      <p:sp>
        <p:nvSpPr>
          <p:cNvPr id="10" name="Rectangle 9">
            <a:extLst>
              <a:ext uri="{FF2B5EF4-FFF2-40B4-BE49-F238E27FC236}">
                <a16:creationId xmlns:a16="http://schemas.microsoft.com/office/drawing/2014/main" id="{1BDF32D4-BBBB-5749-8AED-521DF5C74D3A}"/>
              </a:ext>
            </a:extLst>
          </p:cNvPr>
          <p:cNvSpPr/>
          <p:nvPr/>
        </p:nvSpPr>
        <p:spPr>
          <a:xfrm>
            <a:off x="8369968" y="4089287"/>
            <a:ext cx="2983832" cy="646331"/>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jmp</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cmpl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$99999999</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2690336"/>
            <a:ext cx="2983832" cy="1477328"/>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pushq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subq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endParaRPr lang="en-US" b="0" dirty="0">
              <a:solidFill>
                <a:srgbClr val="000000"/>
              </a:solidFill>
              <a:effectLst/>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Tree>
    <p:extLst>
      <p:ext uri="{BB962C8B-B14F-4D97-AF65-F5344CB8AC3E}">
        <p14:creationId xmlns:p14="http://schemas.microsoft.com/office/powerpoint/2010/main" val="25642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3000"/>
                                        <p:tgtEl>
                                          <p:spTgt spid="10"/>
                                        </p:tgtEl>
                                      </p:cBhvr>
                                    </p:animEffect>
                                  </p:childTnLst>
                                </p:cTn>
                              </p:par>
                              <p:par>
                                <p:cTn id="8" presetID="22" presetClass="entr" presetSubtype="1" fill="hold" grpId="0" nodeType="withEffect">
                                  <p:stCondLst>
                                    <p:cond delay="25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4" name="Rectangle 3">
            <a:extLst>
              <a:ext uri="{FF2B5EF4-FFF2-40B4-BE49-F238E27FC236}">
                <a16:creationId xmlns:a16="http://schemas.microsoft.com/office/drawing/2014/main" id="{0494B916-080F-1B47-8F0B-19E2DCF5E504}"/>
              </a:ext>
            </a:extLst>
          </p:cNvPr>
          <p:cNvSpPr/>
          <p:nvPr/>
        </p:nvSpPr>
        <p:spPr>
          <a:xfrm>
            <a:off x="8369968" y="3311438"/>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ebx</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esi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$.LC0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edi</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movl</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eax</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call</a:t>
            </a:r>
            <a:r>
              <a:rPr lang="en-US" dirty="0">
                <a:solidFill>
                  <a:srgbClr val="000000"/>
                </a:solidFill>
                <a:latin typeface="Consolas" panose="020B0609020204030204" pitchFamily="49" charset="0"/>
              </a:rPr>
              <a:t> </a:t>
            </a:r>
            <a:r>
              <a:rPr lang="en-US" dirty="0" err="1">
                <a:solidFill>
                  <a:srgbClr val="008080"/>
                </a:solidFill>
                <a:latin typeface="Consolas" panose="020B0609020204030204" pitchFamily="49" charset="0"/>
              </a:rPr>
              <a:t>printf</a:t>
            </a:r>
            <a:endParaRPr lang="en-US" dirty="0">
              <a:solidFill>
                <a:srgbClr val="000000"/>
              </a:solidFill>
              <a:latin typeface="Consolas" panose="020B0609020204030204" pitchFamily="49" charset="0"/>
            </a:endParaRPr>
          </a:p>
        </p:txBody>
      </p:sp>
      <p:sp>
        <p:nvSpPr>
          <p:cNvPr id="12" name="Rounded Rectangle 11">
            <a:extLst>
              <a:ext uri="{FF2B5EF4-FFF2-40B4-BE49-F238E27FC236}">
                <a16:creationId xmlns:a16="http://schemas.microsoft.com/office/drawing/2014/main" id="{C388FCFD-4B4A-A44F-8496-3750C69A5A8F}"/>
              </a:ext>
            </a:extLst>
          </p:cNvPr>
          <p:cNvSpPr/>
          <p:nvPr/>
        </p:nvSpPr>
        <p:spPr>
          <a:xfrm>
            <a:off x="369052" y="3265632"/>
            <a:ext cx="7166770"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void </a:t>
            </a:r>
            <a:r>
              <a:rPr lang="en-US" dirty="0" err="1">
                <a:solidFill>
                  <a:srgbClr val="00FA00"/>
                </a:solidFill>
                <a:latin typeface="Lucida Console" panose="020B0609040504020204" pitchFamily="49" charset="0"/>
              </a:rPr>
              <a:t>count_loop_iterations</a:t>
            </a:r>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int j;</a:t>
            </a:r>
          </a:p>
          <a:p>
            <a:r>
              <a:rPr lang="en-US" dirty="0">
                <a:solidFill>
                  <a:srgbClr val="00FA00"/>
                </a:solidFill>
                <a:latin typeface="Lucida Console" panose="020B0609040504020204" pitchFamily="49" charset="0"/>
              </a:rPr>
              <a:t>    while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 &lt; </a:t>
            </a:r>
            <a:r>
              <a:rPr lang="en-US" dirty="0" err="1">
                <a:solidFill>
                  <a:srgbClr val="00FA00"/>
                </a:solidFill>
                <a:latin typeface="Lucida Console" panose="020B0609040504020204" pitchFamily="49" charset="0"/>
              </a:rPr>
              <a:t>max_iterations</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("Loop iteration %d.\n",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fflush</a:t>
            </a:r>
            <a:r>
              <a:rPr lang="en-US" dirty="0">
                <a:solidFill>
                  <a:srgbClr val="00FA00"/>
                </a:solidFill>
                <a:latin typeface="Lucida Console" panose="020B0609040504020204" pitchFamily="49" charset="0"/>
              </a:rPr>
              <a:t>(</a:t>
            </a:r>
            <a:r>
              <a:rPr lang="en-US" dirty="0" err="1">
                <a:solidFill>
                  <a:srgbClr val="00FA00"/>
                </a:solidFill>
                <a:latin typeface="Lucida Console" panose="020B0609040504020204" pitchFamily="49" charset="0"/>
              </a:rPr>
              <a:t>stdout</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for (j = 0; j &lt; 100000000; </a:t>
            </a:r>
            <a:r>
              <a:rPr lang="en-US" dirty="0" err="1">
                <a:solidFill>
                  <a:srgbClr val="00FA00"/>
                </a:solidFill>
                <a:latin typeface="Lucida Console" panose="020B0609040504020204" pitchFamily="49" charset="0"/>
              </a:rPr>
              <a:t>j++</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i</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a:t>
            </a:r>
          </a:p>
        </p:txBody>
      </p:sp>
      <p:sp>
        <p:nvSpPr>
          <p:cNvPr id="13" name="Rectangle 12">
            <a:extLst>
              <a:ext uri="{FF2B5EF4-FFF2-40B4-BE49-F238E27FC236}">
                <a16:creationId xmlns:a16="http://schemas.microsoft.com/office/drawing/2014/main" id="{9E113AD0-5F62-BC44-8CD4-7C5B2D0475BD}"/>
              </a:ext>
            </a:extLst>
          </p:cNvPr>
          <p:cNvSpPr/>
          <p:nvPr/>
        </p:nvSpPr>
        <p:spPr>
          <a:xfrm>
            <a:off x="8369968" y="4788766"/>
            <a:ext cx="2983832" cy="1200329"/>
          </a:xfrm>
          <a:prstGeom prst="rect">
            <a:avLst/>
          </a:prstGeom>
          <a:solidFill>
            <a:schemeClr val="accent2">
              <a:lumMod val="20000"/>
              <a:lumOff val="80000"/>
            </a:schemeClr>
          </a:solidFill>
        </p:spPr>
        <p:txBody>
          <a:bodyPr wrap="square">
            <a:spAutoFit/>
          </a:bodyPr>
          <a:lstStyle/>
          <a:p>
            <a:r>
              <a:rPr lang="en-US" dirty="0" err="1">
                <a:solidFill>
                  <a:srgbClr val="0000FF"/>
                </a:solidFill>
                <a:latin typeface="Consolas" panose="020B0609020204030204" pitchFamily="49" charset="0"/>
              </a:rPr>
              <a:t>addq</a:t>
            </a:r>
            <a:r>
              <a:rPr lang="en-US" dirty="0">
                <a:solidFill>
                  <a:srgbClr val="000000"/>
                </a:solidFill>
                <a:latin typeface="Consolas" panose="020B0609020204030204" pitchFamily="49" charset="0"/>
              </a:rPr>
              <a:t> </a:t>
            </a:r>
            <a:r>
              <a:rPr lang="en-US" dirty="0">
                <a:solidFill>
                  <a:srgbClr val="3030C0"/>
                </a:solidFill>
                <a:latin typeface="Consolas" panose="020B0609020204030204" pitchFamily="49" charset="0"/>
              </a:rPr>
              <a:t>$8</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rsp</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rbx</a:t>
            </a:r>
            <a:endParaRPr lang="en-US" dirty="0">
              <a:solidFill>
                <a:srgbClr val="000000"/>
              </a:solidFill>
              <a:latin typeface="Consolas" panose="020B0609020204030204" pitchFamily="49" charset="0"/>
            </a:endParaRPr>
          </a:p>
          <a:p>
            <a:r>
              <a:rPr lang="en-US" dirty="0" err="1">
                <a:solidFill>
                  <a:srgbClr val="0000FF"/>
                </a:solidFill>
                <a:latin typeface="Consolas" panose="020B0609020204030204" pitchFamily="49" charset="0"/>
              </a:rPr>
              <a:t>popq</a:t>
            </a:r>
            <a:r>
              <a:rPr lang="en-US" dirty="0">
                <a:solidFill>
                  <a:srgbClr val="000000"/>
                </a:solidFill>
                <a:latin typeface="Consolas" panose="020B0609020204030204" pitchFamily="49" charset="0"/>
              </a:rPr>
              <a:t> </a:t>
            </a:r>
            <a:r>
              <a:rPr lang="en-US" dirty="0">
                <a:solidFill>
                  <a:srgbClr val="4864AA"/>
                </a:solidFill>
                <a:latin typeface="Consolas" panose="020B0609020204030204" pitchFamily="49" charset="0"/>
              </a:rPr>
              <a:t>%</a:t>
            </a:r>
            <a:r>
              <a:rPr lang="en-US" dirty="0" err="1">
                <a:solidFill>
                  <a:srgbClr val="4864AA"/>
                </a:solidFill>
                <a:latin typeface="Consolas" panose="020B0609020204030204" pitchFamily="49" charset="0"/>
              </a:rPr>
              <a:t>rbp</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ret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48774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Control Flow / Flow of Control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From startup to shutdown, CPU executes sequence of instructions</a:t>
            </a:r>
          </a:p>
          <a:p>
            <a:r>
              <a:rPr lang="en-US" dirty="0"/>
              <a:t>Sometimes control flow changes due to jump or branch</a:t>
            </a:r>
          </a:p>
          <a:p>
            <a:r>
              <a:rPr lang="en-US" dirty="0"/>
              <a:t>Sometimes control flow changes due to call or return</a:t>
            </a:r>
          </a:p>
          <a:p>
            <a:endParaRPr lang="en-US" dirty="0"/>
          </a:p>
          <a:p>
            <a:r>
              <a:rPr lang="en-US" dirty="0"/>
              <a:t>Jump/Branch/Call/Return introduce changes due to </a:t>
            </a:r>
            <a:r>
              <a:rPr lang="en-US" i="1" dirty="0"/>
              <a:t>program state</a:t>
            </a:r>
            <a:endParaRPr lang="en-US" dirty="0"/>
          </a:p>
          <a:p>
            <a:r>
              <a:rPr lang="en-US" dirty="0"/>
              <a:t>What about </a:t>
            </a:r>
            <a:r>
              <a:rPr lang="en-US" i="1" dirty="0"/>
              <a:t>system state</a:t>
            </a:r>
            <a:r>
              <a:rPr lang="en-US" dirty="0"/>
              <a:t>?</a:t>
            </a:r>
          </a:p>
          <a:p>
            <a:pPr lvl="1"/>
            <a:r>
              <a:rPr lang="en-US" dirty="0"/>
              <a:t>Data arrives over network</a:t>
            </a:r>
          </a:p>
          <a:p>
            <a:pPr lvl="1"/>
            <a:r>
              <a:rPr lang="en-US" dirty="0"/>
              <a:t>User hits Control-C</a:t>
            </a:r>
          </a:p>
          <a:p>
            <a:pPr lvl="1"/>
            <a:r>
              <a:rPr lang="en-US" dirty="0"/>
              <a:t>Illegal memory access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4481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dissolve">
                                      <p:cBhvr>
                                        <p:cTn id="15" dur="500"/>
                                        <p:tgtEl>
                                          <p:spTgt spid="7">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7" end="7"/>
                                            </p:txEl>
                                          </p:spTgt>
                                        </p:tgtEl>
                                        <p:attrNameLst>
                                          <p:attrName>style.visibility</p:attrName>
                                        </p:attrNameLst>
                                      </p:cBhvr>
                                      <p:to>
                                        <p:strVal val="visible"/>
                                      </p:to>
                                    </p:set>
                                    <p:animEffect transition="in" filter="dissolve">
                                      <p:cBhvr>
                                        <p:cTn id="18" dur="500"/>
                                        <p:tgtEl>
                                          <p:spTgt spid="7">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dissolv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Exceptional Control Flow</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Exceptions</a:t>
            </a:r>
          </a:p>
          <a:p>
            <a:pPr lvl="1"/>
            <a:r>
              <a:rPr lang="en-US" dirty="0"/>
              <a:t>Control flow change due to system event</a:t>
            </a:r>
          </a:p>
          <a:p>
            <a:pPr lvl="1"/>
            <a:r>
              <a:rPr lang="en-US" dirty="0"/>
              <a:t>Implemented with hardware &amp; OS</a:t>
            </a:r>
          </a:p>
          <a:p>
            <a:r>
              <a:rPr lang="en-US" dirty="0"/>
              <a:t>Context switch</a:t>
            </a:r>
          </a:p>
          <a:p>
            <a:pPr lvl="1"/>
            <a:r>
              <a:rPr lang="en-US" dirty="0"/>
              <a:t>Implemented with hardware timer &amp; OS</a:t>
            </a:r>
          </a:p>
          <a:p>
            <a:r>
              <a:rPr lang="en-US" dirty="0"/>
              <a:t>Signals</a:t>
            </a:r>
          </a:p>
          <a:p>
            <a:pPr lvl="1"/>
            <a:r>
              <a:rPr lang="en-US" dirty="0"/>
              <a:t>Implemented by OS</a:t>
            </a:r>
          </a:p>
          <a:p>
            <a:pPr lvl="1"/>
            <a:r>
              <a:rPr lang="en-US" dirty="0"/>
              <a:t>Signals may be generated due to exceptions or due to programs raising signals</a:t>
            </a:r>
          </a:p>
          <a:p>
            <a:pPr lvl="1"/>
            <a:r>
              <a:rPr lang="en-US" dirty="0"/>
              <a:t>User-space programs can handle signals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69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395283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ATmega368P Data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Rectangle 10">
            <a:extLst>
              <a:ext uri="{FF2B5EF4-FFF2-40B4-BE49-F238E27FC236}">
                <a16:creationId xmlns:a16="http://schemas.microsoft.com/office/drawing/2014/main" id="{1607016A-F658-E842-BEA2-AB1607D841D1}"/>
              </a:ext>
            </a:extLst>
          </p:cNvPr>
          <p:cNvSpPr/>
          <p:nvPr/>
        </p:nvSpPr>
        <p:spPr>
          <a:xfrm>
            <a:off x="4231105" y="1345863"/>
            <a:ext cx="3922295" cy="1913944"/>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2KB SRAM</a:t>
            </a:r>
          </a:p>
        </p:txBody>
      </p:sp>
      <p:sp>
        <p:nvSpPr>
          <p:cNvPr id="5" name="TextBox 4">
            <a:extLst>
              <a:ext uri="{FF2B5EF4-FFF2-40B4-BE49-F238E27FC236}">
                <a16:creationId xmlns:a16="http://schemas.microsoft.com/office/drawing/2014/main" id="{CFF27847-8351-3B4A-BE9B-7A35FD9C30DD}"/>
              </a:ext>
            </a:extLst>
          </p:cNvPr>
          <p:cNvSpPr txBox="1"/>
          <p:nvPr/>
        </p:nvSpPr>
        <p:spPr>
          <a:xfrm>
            <a:off x="8153401" y="1281355"/>
            <a:ext cx="869149" cy="5355312"/>
          </a:xfrm>
          <a:prstGeom prst="rect">
            <a:avLst/>
          </a:prstGeom>
          <a:noFill/>
        </p:spPr>
        <p:txBody>
          <a:bodyPr wrap="none" rtlCol="0">
            <a:spAutoFit/>
          </a:bodyPr>
          <a:lstStyle/>
          <a:p>
            <a:r>
              <a:rPr lang="en-US" dirty="0"/>
              <a:t>0x08FF</a:t>
            </a:r>
          </a:p>
          <a:p>
            <a:endParaRPr lang="en-US" dirty="0"/>
          </a:p>
          <a:p>
            <a:endParaRPr lang="en-US" dirty="0"/>
          </a:p>
          <a:p>
            <a:endParaRPr lang="en-US" dirty="0"/>
          </a:p>
          <a:p>
            <a:endParaRPr lang="en-US" dirty="0"/>
          </a:p>
          <a:p>
            <a:endParaRPr lang="en-US" dirty="0"/>
          </a:p>
          <a:p>
            <a:r>
              <a:rPr lang="en-US" dirty="0"/>
              <a:t>0x0100</a:t>
            </a:r>
          </a:p>
          <a:p>
            <a:r>
              <a:rPr lang="en-US" dirty="0"/>
              <a:t>0x00FF</a:t>
            </a:r>
          </a:p>
          <a:p>
            <a:endParaRPr lang="en-US" dirty="0"/>
          </a:p>
          <a:p>
            <a:endParaRPr lang="en-US" dirty="0"/>
          </a:p>
          <a:p>
            <a:endParaRPr lang="en-US" dirty="0"/>
          </a:p>
          <a:p>
            <a:r>
              <a:rPr lang="en-US" dirty="0"/>
              <a:t>0x0060</a:t>
            </a:r>
          </a:p>
          <a:p>
            <a:r>
              <a:rPr lang="en-US" dirty="0"/>
              <a:t>0x005F</a:t>
            </a:r>
          </a:p>
          <a:p>
            <a:endParaRPr lang="en-US" dirty="0"/>
          </a:p>
          <a:p>
            <a:endParaRPr lang="en-US" dirty="0"/>
          </a:p>
          <a:p>
            <a:r>
              <a:rPr lang="en-US" dirty="0"/>
              <a:t>0x0020</a:t>
            </a:r>
          </a:p>
          <a:p>
            <a:r>
              <a:rPr lang="en-US" dirty="0"/>
              <a:t>0x001F</a:t>
            </a:r>
          </a:p>
          <a:p>
            <a:endParaRPr lang="en-US" dirty="0"/>
          </a:p>
          <a:p>
            <a:r>
              <a:rPr lang="en-US" dirty="0"/>
              <a:t>0x0000</a:t>
            </a:r>
          </a:p>
        </p:txBody>
      </p:sp>
      <p:sp>
        <p:nvSpPr>
          <p:cNvPr id="10" name="Rectangle 9">
            <a:extLst>
              <a:ext uri="{FF2B5EF4-FFF2-40B4-BE49-F238E27FC236}">
                <a16:creationId xmlns:a16="http://schemas.microsoft.com/office/drawing/2014/main" id="{21BBF190-AF38-F545-9ABF-EC6C53513EF9}"/>
              </a:ext>
            </a:extLst>
          </p:cNvPr>
          <p:cNvSpPr/>
          <p:nvPr/>
        </p:nvSpPr>
        <p:spPr>
          <a:xfrm>
            <a:off x="4231105" y="3286624"/>
            <a:ext cx="3922295" cy="1325563"/>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160 Extended I/O Registers</a:t>
            </a:r>
          </a:p>
        </p:txBody>
      </p:sp>
      <p:sp>
        <p:nvSpPr>
          <p:cNvPr id="9" name="Rectangle 8">
            <a:extLst>
              <a:ext uri="{FF2B5EF4-FFF2-40B4-BE49-F238E27FC236}">
                <a16:creationId xmlns:a16="http://schemas.microsoft.com/office/drawing/2014/main" id="{043A5EF3-9914-C448-9A94-680A73506DEC}"/>
              </a:ext>
            </a:extLst>
          </p:cNvPr>
          <p:cNvSpPr/>
          <p:nvPr/>
        </p:nvSpPr>
        <p:spPr>
          <a:xfrm>
            <a:off x="4231106" y="4612187"/>
            <a:ext cx="3922295" cy="1122611"/>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64 I/O Registers</a:t>
            </a:r>
          </a:p>
        </p:txBody>
      </p:sp>
      <p:sp>
        <p:nvSpPr>
          <p:cNvPr id="4" name="Rectangle 3">
            <a:extLst>
              <a:ext uri="{FF2B5EF4-FFF2-40B4-BE49-F238E27FC236}">
                <a16:creationId xmlns:a16="http://schemas.microsoft.com/office/drawing/2014/main" id="{2F3C2300-D2FB-3140-9789-CA4288631C9D}"/>
              </a:ext>
            </a:extLst>
          </p:cNvPr>
          <p:cNvSpPr/>
          <p:nvPr/>
        </p:nvSpPr>
        <p:spPr>
          <a:xfrm>
            <a:off x="4231106"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32 General-Purpose Registers</a:t>
            </a:r>
          </a:p>
        </p:txBody>
      </p:sp>
      <p:sp>
        <p:nvSpPr>
          <p:cNvPr id="12" name="TextBox 11">
            <a:extLst>
              <a:ext uri="{FF2B5EF4-FFF2-40B4-BE49-F238E27FC236}">
                <a16:creationId xmlns:a16="http://schemas.microsoft.com/office/drawing/2014/main" id="{EB4B20D1-7E31-D54B-90AB-338BDD5CBD1A}"/>
              </a:ext>
            </a:extLst>
          </p:cNvPr>
          <p:cNvSpPr txBox="1"/>
          <p:nvPr/>
        </p:nvSpPr>
        <p:spPr>
          <a:xfrm>
            <a:off x="8926297" y="4988826"/>
            <a:ext cx="1790618" cy="369332"/>
          </a:xfrm>
          <a:prstGeom prst="rect">
            <a:avLst/>
          </a:prstGeom>
          <a:noFill/>
        </p:spPr>
        <p:txBody>
          <a:bodyPr wrap="none" rtlCol="0">
            <a:spAutoFit/>
          </a:bodyPr>
          <a:lstStyle/>
          <a:p>
            <a:r>
              <a:rPr lang="en-US" dirty="0"/>
              <a:t>Memory Address</a:t>
            </a:r>
          </a:p>
        </p:txBody>
      </p:sp>
      <p:sp>
        <p:nvSpPr>
          <p:cNvPr id="13" name="TextBox 12">
            <a:extLst>
              <a:ext uri="{FF2B5EF4-FFF2-40B4-BE49-F238E27FC236}">
                <a16:creationId xmlns:a16="http://schemas.microsoft.com/office/drawing/2014/main" id="{4108BF9F-5B41-FD4B-B5C2-5267963CD368}"/>
              </a:ext>
            </a:extLst>
          </p:cNvPr>
          <p:cNvSpPr txBox="1"/>
          <p:nvPr/>
        </p:nvSpPr>
        <p:spPr>
          <a:xfrm>
            <a:off x="2441276" y="4988826"/>
            <a:ext cx="1286121" cy="369332"/>
          </a:xfrm>
          <a:prstGeom prst="rect">
            <a:avLst/>
          </a:prstGeom>
          <a:noFill/>
        </p:spPr>
        <p:txBody>
          <a:bodyPr wrap="none" rtlCol="0">
            <a:spAutoFit/>
          </a:bodyPr>
          <a:lstStyle/>
          <a:p>
            <a:r>
              <a:rPr lang="en-US" dirty="0"/>
              <a:t>I/O Address</a:t>
            </a:r>
          </a:p>
        </p:txBody>
      </p:sp>
      <p:sp>
        <p:nvSpPr>
          <p:cNvPr id="14" name="TextBox 13">
            <a:extLst>
              <a:ext uri="{FF2B5EF4-FFF2-40B4-BE49-F238E27FC236}">
                <a16:creationId xmlns:a16="http://schemas.microsoft.com/office/drawing/2014/main" id="{867AFED0-56B2-EE48-A688-C6292EC870FC}"/>
              </a:ext>
            </a:extLst>
          </p:cNvPr>
          <p:cNvSpPr txBox="1"/>
          <p:nvPr/>
        </p:nvSpPr>
        <p:spPr>
          <a:xfrm>
            <a:off x="3595995" y="4574835"/>
            <a:ext cx="635110" cy="1200329"/>
          </a:xfrm>
          <a:prstGeom prst="rect">
            <a:avLst/>
          </a:prstGeom>
          <a:noFill/>
        </p:spPr>
        <p:txBody>
          <a:bodyPr wrap="none" rtlCol="0">
            <a:spAutoFit/>
          </a:bodyPr>
          <a:lstStyle/>
          <a:p>
            <a:r>
              <a:rPr lang="en-US" dirty="0"/>
              <a:t>0x3F</a:t>
            </a:r>
          </a:p>
          <a:p>
            <a:endParaRPr lang="en-US" dirty="0"/>
          </a:p>
          <a:p>
            <a:endParaRPr lang="en-US" dirty="0"/>
          </a:p>
          <a:p>
            <a:r>
              <a:rPr lang="en-US" dirty="0"/>
              <a:t>0x00</a:t>
            </a:r>
          </a:p>
        </p:txBody>
      </p:sp>
    </p:spTree>
    <p:extLst>
      <p:ext uri="{BB962C8B-B14F-4D97-AF65-F5344CB8AC3E}">
        <p14:creationId xmlns:p14="http://schemas.microsoft.com/office/powerpoint/2010/main" val="2562266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Exception</a:t>
            </a:r>
          </a:p>
        </p:txBody>
      </p:sp>
      <p:sp>
        <p:nvSpPr>
          <p:cNvPr id="4" name="Content Placeholder 3">
            <a:extLst>
              <a:ext uri="{FF2B5EF4-FFF2-40B4-BE49-F238E27FC236}">
                <a16:creationId xmlns:a16="http://schemas.microsoft.com/office/drawing/2014/main" id="{5DE0EEC9-35B4-F04A-99A0-ADED96ED829C}"/>
              </a:ext>
            </a:extLst>
          </p:cNvPr>
          <p:cNvSpPr>
            <a:spLocks noGrp="1"/>
          </p:cNvSpPr>
          <p:nvPr>
            <p:ph sz="half" idx="1"/>
          </p:nvPr>
        </p:nvSpPr>
        <p:spPr>
          <a:xfrm>
            <a:off x="838199" y="1825625"/>
            <a:ext cx="6663493" cy="4351338"/>
          </a:xfrm>
        </p:spPr>
        <p:txBody>
          <a:bodyPr/>
          <a:lstStyle/>
          <a:p>
            <a:r>
              <a:rPr lang="en-US" dirty="0"/>
              <a:t>Control transferred to OS kernel due event</a:t>
            </a:r>
          </a:p>
          <a:p>
            <a:pPr lvl="1"/>
            <a:r>
              <a:rPr lang="en-US" dirty="0"/>
              <a:t>Division by zero</a:t>
            </a:r>
          </a:p>
          <a:p>
            <a:pPr lvl="1"/>
            <a:r>
              <a:rPr lang="en-US" dirty="0"/>
              <a:t>Page fault</a:t>
            </a:r>
          </a:p>
          <a:p>
            <a:pPr lvl="1"/>
            <a:r>
              <a:rPr lang="en-US" dirty="0"/>
              <a:t>I/O request</a:t>
            </a:r>
          </a:p>
          <a:p>
            <a:pPr lvl="1"/>
            <a:r>
              <a:rPr lang="en-US" dirty="0" err="1"/>
              <a:t>etc</a:t>
            </a:r>
            <a:endParaRPr lang="en-US" dirty="0"/>
          </a:p>
          <a:p>
            <a:endParaRPr lang="en-US" dirty="0"/>
          </a:p>
          <a:p>
            <a:r>
              <a:rPr lang="en-US" dirty="0"/>
              <a:t>Control given to </a:t>
            </a:r>
            <a:r>
              <a:rPr lang="en-US" i="1" dirty="0"/>
              <a:t>exception handler</a:t>
            </a:r>
            <a:endParaRPr lang="en-US" dirty="0"/>
          </a:p>
          <a:p>
            <a:pPr lvl="1"/>
            <a:r>
              <a:rPr lang="en-US" dirty="0"/>
              <a:t>Each exception type has its own handler</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9" name="Group 8">
            <a:extLst>
              <a:ext uri="{FF2B5EF4-FFF2-40B4-BE49-F238E27FC236}">
                <a16:creationId xmlns:a16="http://schemas.microsoft.com/office/drawing/2014/main" id="{CF10F887-005F-5745-B0CF-2BAE6D0AAA8F}"/>
              </a:ext>
            </a:extLst>
          </p:cNvPr>
          <p:cNvGrpSpPr/>
          <p:nvPr/>
        </p:nvGrpSpPr>
        <p:grpSpPr>
          <a:xfrm>
            <a:off x="6331145" y="2311915"/>
            <a:ext cx="5161435" cy="3378758"/>
            <a:chOff x="2382599" y="1602914"/>
            <a:chExt cx="5161435" cy="3378758"/>
          </a:xfrm>
        </p:grpSpPr>
        <p:pic>
          <p:nvPicPr>
            <p:cNvPr id="10" name="Picture 9">
              <a:extLst>
                <a:ext uri="{FF2B5EF4-FFF2-40B4-BE49-F238E27FC236}">
                  <a16:creationId xmlns:a16="http://schemas.microsoft.com/office/drawing/2014/main" id="{9C183C1F-3F1E-444A-A161-2193A4816D99}"/>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1" name="Picture 10">
              <a:extLst>
                <a:ext uri="{FF2B5EF4-FFF2-40B4-BE49-F238E27FC236}">
                  <a16:creationId xmlns:a16="http://schemas.microsoft.com/office/drawing/2014/main" id="{5A0DC4CC-88A8-6E48-B3E5-9607952A2D4E}"/>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2" name="Down Arrow 11">
              <a:extLst>
                <a:ext uri="{FF2B5EF4-FFF2-40B4-BE49-F238E27FC236}">
                  <a16:creationId xmlns:a16="http://schemas.microsoft.com/office/drawing/2014/main" id="{34DFF9EF-2405-654A-98AB-778A30385F23}"/>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0BB392-8F94-7048-A56D-CA5AB1DADBF7}"/>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B3120C40-1055-504D-9EA6-A395ED0F08F3}"/>
                </a:ext>
              </a:extLst>
            </p:cNvPr>
            <p:cNvCxnSpPr>
              <a:cxnSpLocks/>
              <a:stCxn id="12" idx="2"/>
              <a:endCxn id="10"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A31FE353-6307-0B4C-87B7-F6A447B94151}"/>
                </a:ext>
              </a:extLst>
            </p:cNvPr>
            <p:cNvSpPr txBox="1"/>
            <p:nvPr/>
          </p:nvSpPr>
          <p:spPr>
            <a:xfrm>
              <a:off x="4302581" y="2840703"/>
              <a:ext cx="1114216" cy="369332"/>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FECBBFAF-80BE-5F45-9D02-96B84C6169CE}"/>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85588274-D7E9-A84A-BA2D-F4CE396BB565}"/>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18" name="Straight Arrow Connector 17">
              <a:extLst>
                <a:ext uri="{FF2B5EF4-FFF2-40B4-BE49-F238E27FC236}">
                  <a16:creationId xmlns:a16="http://schemas.microsoft.com/office/drawing/2014/main" id="{F9029254-3AC4-044C-BCEE-2BC10FD79923}"/>
                </a:ext>
              </a:extLst>
            </p:cNvPr>
            <p:cNvCxnSpPr>
              <a:cxnSpLocks/>
              <a:stCxn id="10" idx="2"/>
              <a:endCxn id="19"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95FE6471-D8D3-F742-8FA2-6B8728B98E55}"/>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0E95CEE0-3345-0C49-A513-5BEEDF3D8789}"/>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C7E24E-4267-A64B-8457-2FD93F23E309}"/>
                </a:ext>
              </a:extLst>
            </p:cNvPr>
            <p:cNvSpPr txBox="1"/>
            <p:nvPr/>
          </p:nvSpPr>
          <p:spPr>
            <a:xfrm>
              <a:off x="4456568" y="3781343"/>
              <a:ext cx="2326791" cy="1200329"/>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br>
                <a:rPr lang="en-US" dirty="0">
                  <a:solidFill>
                    <a:srgbClr val="7030A0"/>
                  </a:solidFill>
                </a:rPr>
              </a:br>
              <a:r>
                <a:rPr lang="en-US" dirty="0">
                  <a:solidFill>
                    <a:srgbClr val="7030A0"/>
                  </a:solidFill>
                </a:rPr>
                <a:t>or next instruction,</a:t>
              </a:r>
              <a:br>
                <a:rPr lang="en-US" dirty="0">
                  <a:solidFill>
                    <a:srgbClr val="7030A0"/>
                  </a:solidFill>
                </a:rPr>
              </a:br>
              <a:r>
                <a:rPr lang="en-US" dirty="0">
                  <a:solidFill>
                    <a:srgbClr val="7030A0"/>
                  </a:solidFill>
                </a:rPr>
                <a:t>or program aborts</a:t>
              </a:r>
            </a:p>
          </p:txBody>
        </p:sp>
      </p:grpSp>
    </p:spTree>
    <p:extLst>
      <p:ext uri="{BB962C8B-B14F-4D97-AF65-F5344CB8AC3E}">
        <p14:creationId xmlns:p14="http://schemas.microsoft.com/office/powerpoint/2010/main" val="3396764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DD5F-9DD0-8546-ACF2-84A0E76BA93A}"/>
              </a:ext>
            </a:extLst>
          </p:cNvPr>
          <p:cNvSpPr>
            <a:spLocks noGrp="1"/>
          </p:cNvSpPr>
          <p:nvPr>
            <p:ph type="title"/>
          </p:nvPr>
        </p:nvSpPr>
        <p:spPr/>
        <p:txBody>
          <a:bodyPr/>
          <a:lstStyle/>
          <a:p>
            <a:r>
              <a:rPr lang="en-US" dirty="0"/>
              <a:t>Exception Table / Interrupt Vector Table</a:t>
            </a:r>
          </a:p>
        </p:txBody>
      </p:sp>
      <p:sp>
        <p:nvSpPr>
          <p:cNvPr id="5" name="Content Placeholder 4">
            <a:extLst>
              <a:ext uri="{FF2B5EF4-FFF2-40B4-BE49-F238E27FC236}">
                <a16:creationId xmlns:a16="http://schemas.microsoft.com/office/drawing/2014/main" id="{6C1AE07B-6B6F-B842-9D78-A2DF2ACE5A1C}"/>
              </a:ext>
            </a:extLst>
          </p:cNvPr>
          <p:cNvSpPr>
            <a:spLocks noGrp="1"/>
          </p:cNvSpPr>
          <p:nvPr>
            <p:ph sz="half" idx="1"/>
          </p:nvPr>
        </p:nvSpPr>
        <p:spPr/>
        <p:txBody>
          <a:bodyPr/>
          <a:lstStyle/>
          <a:p>
            <a:r>
              <a:rPr lang="en-US" dirty="0"/>
              <a:t>Exception type has unique exception number</a:t>
            </a:r>
          </a:p>
          <a:p>
            <a:endParaRPr lang="en-US" dirty="0"/>
          </a:p>
          <a:p>
            <a:r>
              <a:rPr lang="en-US" dirty="0"/>
              <a:t>Exception number used</a:t>
            </a:r>
            <a:br>
              <a:rPr lang="en-US" dirty="0"/>
            </a:br>
            <a:r>
              <a:rPr lang="en-US" dirty="0"/>
              <a:t>to index </a:t>
            </a:r>
            <a:r>
              <a:rPr lang="en-US" i="1" dirty="0"/>
              <a:t>exception table</a:t>
            </a:r>
          </a:p>
          <a:p>
            <a:pPr lvl="1"/>
            <a:r>
              <a:rPr lang="en-US" dirty="0"/>
              <a:t>aka, </a:t>
            </a:r>
            <a:r>
              <a:rPr lang="en-US" i="1" dirty="0"/>
              <a:t>interrupt vector table</a:t>
            </a:r>
            <a:endParaRPr lang="en-US" dirty="0"/>
          </a:p>
          <a:p>
            <a:endParaRPr lang="en-US" dirty="0"/>
          </a:p>
          <a:p>
            <a:r>
              <a:rPr lang="en-US" dirty="0"/>
              <a:t>Exception table stores exception handler addresses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0" name="Group 9">
            <a:extLst>
              <a:ext uri="{FF2B5EF4-FFF2-40B4-BE49-F238E27FC236}">
                <a16:creationId xmlns:a16="http://schemas.microsoft.com/office/drawing/2014/main" id="{D64AC71A-98E4-9A4D-B30A-4DCF35513729}"/>
              </a:ext>
            </a:extLst>
          </p:cNvPr>
          <p:cNvGrpSpPr/>
          <p:nvPr/>
        </p:nvGrpSpPr>
        <p:grpSpPr>
          <a:xfrm>
            <a:off x="5176686" y="2325531"/>
            <a:ext cx="6537332" cy="3351526"/>
            <a:chOff x="2655095" y="1818525"/>
            <a:chExt cx="6537332" cy="3351526"/>
          </a:xfrm>
        </p:grpSpPr>
        <p:pic>
          <p:nvPicPr>
            <p:cNvPr id="11" name="Picture 10">
              <a:extLst>
                <a:ext uri="{FF2B5EF4-FFF2-40B4-BE49-F238E27FC236}">
                  <a16:creationId xmlns:a16="http://schemas.microsoft.com/office/drawing/2014/main" id="{7B9F9067-2A11-E947-BD7A-5A841195CBF1}"/>
                </a:ext>
              </a:extLst>
            </p:cNvPr>
            <p:cNvPicPr>
              <a:picLocks noChangeAspect="1"/>
            </p:cNvPicPr>
            <p:nvPr/>
          </p:nvPicPr>
          <p:blipFill>
            <a:blip r:embed="rId2"/>
            <a:stretch>
              <a:fillRect/>
            </a:stretch>
          </p:blipFill>
          <p:spPr>
            <a:xfrm>
              <a:off x="7072983" y="1818525"/>
              <a:ext cx="825500" cy="660400"/>
            </a:xfrm>
            <a:prstGeom prst="rect">
              <a:avLst/>
            </a:prstGeom>
          </p:spPr>
        </p:pic>
        <p:sp>
          <p:nvSpPr>
            <p:cNvPr id="12" name="TextBox 11">
              <a:extLst>
                <a:ext uri="{FF2B5EF4-FFF2-40B4-BE49-F238E27FC236}">
                  <a16:creationId xmlns:a16="http://schemas.microsoft.com/office/drawing/2014/main" id="{0104ADE7-9DBB-6949-8C10-01D56CA97D3F}"/>
                </a:ext>
              </a:extLst>
            </p:cNvPr>
            <p:cNvSpPr txBox="1"/>
            <p:nvPr/>
          </p:nvSpPr>
          <p:spPr>
            <a:xfrm>
              <a:off x="7898483" y="1818525"/>
              <a:ext cx="1098570" cy="646331"/>
            </a:xfrm>
            <a:prstGeom prst="rect">
              <a:avLst/>
            </a:prstGeom>
            <a:noFill/>
          </p:spPr>
          <p:txBody>
            <a:bodyPr wrap="none" rtlCol="0">
              <a:spAutoFit/>
            </a:bodyPr>
            <a:lstStyle/>
            <a:p>
              <a:r>
                <a:rPr lang="en-US" dirty="0"/>
                <a:t>Exception</a:t>
              </a:r>
              <a:br>
                <a:rPr lang="en-US" dirty="0"/>
              </a:br>
              <a:r>
                <a:rPr lang="en-US" dirty="0"/>
                <a:t>Handler 0</a:t>
              </a:r>
            </a:p>
          </p:txBody>
        </p:sp>
        <p:pic>
          <p:nvPicPr>
            <p:cNvPr id="13" name="Picture 12">
              <a:extLst>
                <a:ext uri="{FF2B5EF4-FFF2-40B4-BE49-F238E27FC236}">
                  <a16:creationId xmlns:a16="http://schemas.microsoft.com/office/drawing/2014/main" id="{435E0588-C75E-9942-85C9-A8BF94C09C7E}"/>
                </a:ext>
              </a:extLst>
            </p:cNvPr>
            <p:cNvPicPr>
              <a:picLocks noChangeAspect="1"/>
            </p:cNvPicPr>
            <p:nvPr/>
          </p:nvPicPr>
          <p:blipFill>
            <a:blip r:embed="rId2"/>
            <a:stretch>
              <a:fillRect/>
            </a:stretch>
          </p:blipFill>
          <p:spPr>
            <a:xfrm>
              <a:off x="7072983" y="2606762"/>
              <a:ext cx="825500" cy="660400"/>
            </a:xfrm>
            <a:prstGeom prst="rect">
              <a:avLst/>
            </a:prstGeom>
          </p:spPr>
        </p:pic>
        <p:sp>
          <p:nvSpPr>
            <p:cNvPr id="14" name="TextBox 13">
              <a:extLst>
                <a:ext uri="{FF2B5EF4-FFF2-40B4-BE49-F238E27FC236}">
                  <a16:creationId xmlns:a16="http://schemas.microsoft.com/office/drawing/2014/main" id="{339AFE98-BB35-1A4F-882A-C2EFCD351A0B}"/>
                </a:ext>
              </a:extLst>
            </p:cNvPr>
            <p:cNvSpPr txBox="1"/>
            <p:nvPr/>
          </p:nvSpPr>
          <p:spPr>
            <a:xfrm>
              <a:off x="7898483" y="2606762"/>
              <a:ext cx="1098570" cy="646331"/>
            </a:xfrm>
            <a:prstGeom prst="rect">
              <a:avLst/>
            </a:prstGeom>
            <a:noFill/>
          </p:spPr>
          <p:txBody>
            <a:bodyPr wrap="none" rtlCol="0">
              <a:spAutoFit/>
            </a:bodyPr>
            <a:lstStyle/>
            <a:p>
              <a:r>
                <a:rPr lang="en-US" dirty="0"/>
                <a:t>Exception</a:t>
              </a:r>
              <a:br>
                <a:rPr lang="en-US" dirty="0"/>
              </a:br>
              <a:r>
                <a:rPr lang="en-US" dirty="0"/>
                <a:t>Handler 1</a:t>
              </a:r>
            </a:p>
          </p:txBody>
        </p:sp>
        <p:pic>
          <p:nvPicPr>
            <p:cNvPr id="15" name="Picture 14">
              <a:extLst>
                <a:ext uri="{FF2B5EF4-FFF2-40B4-BE49-F238E27FC236}">
                  <a16:creationId xmlns:a16="http://schemas.microsoft.com/office/drawing/2014/main" id="{B3CB3B71-2952-D442-830F-669CB2DB8875}"/>
                </a:ext>
              </a:extLst>
            </p:cNvPr>
            <p:cNvPicPr>
              <a:picLocks noChangeAspect="1"/>
            </p:cNvPicPr>
            <p:nvPr/>
          </p:nvPicPr>
          <p:blipFill>
            <a:blip r:embed="rId2"/>
            <a:stretch>
              <a:fillRect/>
            </a:stretch>
          </p:blipFill>
          <p:spPr>
            <a:xfrm>
              <a:off x="7072983" y="3380930"/>
              <a:ext cx="825500" cy="660400"/>
            </a:xfrm>
            <a:prstGeom prst="rect">
              <a:avLst/>
            </a:prstGeom>
          </p:spPr>
        </p:pic>
        <p:sp>
          <p:nvSpPr>
            <p:cNvPr id="16" name="TextBox 15">
              <a:extLst>
                <a:ext uri="{FF2B5EF4-FFF2-40B4-BE49-F238E27FC236}">
                  <a16:creationId xmlns:a16="http://schemas.microsoft.com/office/drawing/2014/main" id="{2B8B5E12-9290-5D4E-AC90-6CFBFFFB9D73}"/>
                </a:ext>
              </a:extLst>
            </p:cNvPr>
            <p:cNvSpPr txBox="1"/>
            <p:nvPr/>
          </p:nvSpPr>
          <p:spPr>
            <a:xfrm>
              <a:off x="7898483" y="3380930"/>
              <a:ext cx="1098570" cy="646331"/>
            </a:xfrm>
            <a:prstGeom prst="rect">
              <a:avLst/>
            </a:prstGeom>
            <a:noFill/>
          </p:spPr>
          <p:txBody>
            <a:bodyPr wrap="none" rtlCol="0">
              <a:spAutoFit/>
            </a:bodyPr>
            <a:lstStyle/>
            <a:p>
              <a:r>
                <a:rPr lang="en-US" dirty="0"/>
                <a:t>Exception</a:t>
              </a:r>
              <a:br>
                <a:rPr lang="en-US" dirty="0"/>
              </a:br>
              <a:r>
                <a:rPr lang="en-US" dirty="0"/>
                <a:t>Handler 2</a:t>
              </a:r>
            </a:p>
          </p:txBody>
        </p:sp>
        <p:pic>
          <p:nvPicPr>
            <p:cNvPr id="17" name="Picture 16">
              <a:extLst>
                <a:ext uri="{FF2B5EF4-FFF2-40B4-BE49-F238E27FC236}">
                  <a16:creationId xmlns:a16="http://schemas.microsoft.com/office/drawing/2014/main" id="{521A99D3-83C2-D744-9C92-B9C42BDE5006}"/>
                </a:ext>
              </a:extLst>
            </p:cNvPr>
            <p:cNvPicPr>
              <a:picLocks noChangeAspect="1"/>
            </p:cNvPicPr>
            <p:nvPr/>
          </p:nvPicPr>
          <p:blipFill>
            <a:blip r:embed="rId2"/>
            <a:stretch>
              <a:fillRect/>
            </a:stretch>
          </p:blipFill>
          <p:spPr>
            <a:xfrm>
              <a:off x="7072983" y="4509651"/>
              <a:ext cx="825500" cy="660400"/>
            </a:xfrm>
            <a:prstGeom prst="rect">
              <a:avLst/>
            </a:prstGeom>
          </p:spPr>
        </p:pic>
        <p:sp>
          <p:nvSpPr>
            <p:cNvPr id="18" name="TextBox 17">
              <a:extLst>
                <a:ext uri="{FF2B5EF4-FFF2-40B4-BE49-F238E27FC236}">
                  <a16:creationId xmlns:a16="http://schemas.microsoft.com/office/drawing/2014/main" id="{52C211DC-E2FF-8344-BBFB-C28D1F1CCAB8}"/>
                </a:ext>
              </a:extLst>
            </p:cNvPr>
            <p:cNvSpPr txBox="1"/>
            <p:nvPr/>
          </p:nvSpPr>
          <p:spPr>
            <a:xfrm>
              <a:off x="7898483" y="4509651"/>
              <a:ext cx="1293944" cy="646331"/>
            </a:xfrm>
            <a:prstGeom prst="rect">
              <a:avLst/>
            </a:prstGeom>
            <a:noFill/>
          </p:spPr>
          <p:txBody>
            <a:bodyPr wrap="none" rtlCol="0">
              <a:spAutoFit/>
            </a:bodyPr>
            <a:lstStyle/>
            <a:p>
              <a:r>
                <a:rPr lang="en-US" dirty="0"/>
                <a:t>Exception</a:t>
              </a:r>
              <a:br>
                <a:rPr lang="en-US" dirty="0"/>
              </a:br>
              <a:r>
                <a:rPr lang="en-US" dirty="0"/>
                <a:t>Handler n-1</a:t>
              </a:r>
            </a:p>
          </p:txBody>
        </p:sp>
        <p:sp>
          <p:nvSpPr>
            <p:cNvPr id="19" name="Rectangle 18">
              <a:extLst>
                <a:ext uri="{FF2B5EF4-FFF2-40B4-BE49-F238E27FC236}">
                  <a16:creationId xmlns:a16="http://schemas.microsoft.com/office/drawing/2014/main" id="{BF1299D0-14F5-B64A-BFDF-E82FD690D6F1}"/>
                </a:ext>
              </a:extLst>
            </p:cNvPr>
            <p:cNvSpPr/>
            <p:nvPr/>
          </p:nvSpPr>
          <p:spPr>
            <a:xfrm>
              <a:off x="8240019" y="4083790"/>
              <a:ext cx="415498" cy="369332"/>
            </a:xfrm>
            <a:prstGeom prst="rect">
              <a:avLst/>
            </a:prstGeom>
          </p:spPr>
          <p:txBody>
            <a:bodyPr wrap="none">
              <a:spAutoFit/>
            </a:bodyPr>
            <a:lstStyle/>
            <a:p>
              <a:r>
                <a:rPr lang="en-US" dirty="0"/>
                <a:t>︙</a:t>
              </a:r>
            </a:p>
          </p:txBody>
        </p:sp>
        <p:sp>
          <p:nvSpPr>
            <p:cNvPr id="20" name="Rectangle 19">
              <a:extLst>
                <a:ext uri="{FF2B5EF4-FFF2-40B4-BE49-F238E27FC236}">
                  <a16:creationId xmlns:a16="http://schemas.microsoft.com/office/drawing/2014/main" id="{65FBECFE-99C9-924F-8EC3-E01B6B60AF60}"/>
                </a:ext>
              </a:extLst>
            </p:cNvPr>
            <p:cNvSpPr/>
            <p:nvPr/>
          </p:nvSpPr>
          <p:spPr>
            <a:xfrm>
              <a:off x="265509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3A0745-DD16-B847-87E9-FB73D041AE06}"/>
                </a:ext>
              </a:extLst>
            </p:cNvPr>
            <p:cNvSpPr/>
            <p:nvPr/>
          </p:nvSpPr>
          <p:spPr>
            <a:xfrm>
              <a:off x="3204380"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02C92E-1D4F-BE4C-9C4E-82571CACD443}"/>
                </a:ext>
              </a:extLst>
            </p:cNvPr>
            <p:cNvSpPr/>
            <p:nvPr/>
          </p:nvSpPr>
          <p:spPr>
            <a:xfrm>
              <a:off x="3753665"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815A72-A276-F94C-8738-C4876761D177}"/>
                </a:ext>
              </a:extLst>
            </p:cNvPr>
            <p:cNvSpPr/>
            <p:nvPr/>
          </p:nvSpPr>
          <p:spPr>
            <a:xfrm>
              <a:off x="4741801" y="2845942"/>
              <a:ext cx="534988" cy="534988"/>
            </a:xfrm>
            <a:prstGeom prst="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9C6D5B-A79D-3A42-841D-A22E47648129}"/>
                </a:ext>
              </a:extLst>
            </p:cNvPr>
            <p:cNvSpPr txBox="1"/>
            <p:nvPr/>
          </p:nvSpPr>
          <p:spPr>
            <a:xfrm>
              <a:off x="2771746" y="3341798"/>
              <a:ext cx="301685" cy="369332"/>
            </a:xfrm>
            <a:prstGeom prst="rect">
              <a:avLst/>
            </a:prstGeom>
            <a:noFill/>
          </p:spPr>
          <p:txBody>
            <a:bodyPr wrap="none" rtlCol="0">
              <a:spAutoFit/>
            </a:bodyPr>
            <a:lstStyle/>
            <a:p>
              <a:pPr algn="ctr"/>
              <a:r>
                <a:rPr lang="en-US" dirty="0"/>
                <a:t>0</a:t>
              </a:r>
            </a:p>
          </p:txBody>
        </p:sp>
        <p:sp>
          <p:nvSpPr>
            <p:cNvPr id="25" name="TextBox 24">
              <a:extLst>
                <a:ext uri="{FF2B5EF4-FFF2-40B4-BE49-F238E27FC236}">
                  <a16:creationId xmlns:a16="http://schemas.microsoft.com/office/drawing/2014/main" id="{1B576A03-EAE4-F344-804B-96094599F1A4}"/>
                </a:ext>
              </a:extLst>
            </p:cNvPr>
            <p:cNvSpPr txBox="1"/>
            <p:nvPr/>
          </p:nvSpPr>
          <p:spPr>
            <a:xfrm>
              <a:off x="3864740" y="3323931"/>
              <a:ext cx="301685" cy="369332"/>
            </a:xfrm>
            <a:prstGeom prst="rect">
              <a:avLst/>
            </a:prstGeom>
            <a:noFill/>
          </p:spPr>
          <p:txBody>
            <a:bodyPr wrap="none" rtlCol="0">
              <a:spAutoFit/>
            </a:bodyPr>
            <a:lstStyle/>
            <a:p>
              <a:pPr algn="ctr"/>
              <a:r>
                <a:rPr lang="en-US" dirty="0"/>
                <a:t>2</a:t>
              </a:r>
            </a:p>
          </p:txBody>
        </p:sp>
        <p:sp>
          <p:nvSpPr>
            <p:cNvPr id="26" name="TextBox 25">
              <a:extLst>
                <a:ext uri="{FF2B5EF4-FFF2-40B4-BE49-F238E27FC236}">
                  <a16:creationId xmlns:a16="http://schemas.microsoft.com/office/drawing/2014/main" id="{4C3A6637-53C1-EC48-880E-FF873C765DBB}"/>
                </a:ext>
              </a:extLst>
            </p:cNvPr>
            <p:cNvSpPr txBox="1"/>
            <p:nvPr/>
          </p:nvSpPr>
          <p:spPr>
            <a:xfrm>
              <a:off x="3315455" y="3341798"/>
              <a:ext cx="301685" cy="369332"/>
            </a:xfrm>
            <a:prstGeom prst="rect">
              <a:avLst/>
            </a:prstGeom>
            <a:noFill/>
          </p:spPr>
          <p:txBody>
            <a:bodyPr wrap="none" rtlCol="0">
              <a:spAutoFit/>
            </a:bodyPr>
            <a:lstStyle/>
            <a:p>
              <a:pPr algn="ctr"/>
              <a:r>
                <a:rPr lang="en-US" dirty="0"/>
                <a:t>1</a:t>
              </a:r>
            </a:p>
          </p:txBody>
        </p:sp>
        <p:sp>
          <p:nvSpPr>
            <p:cNvPr id="27" name="TextBox 26">
              <a:extLst>
                <a:ext uri="{FF2B5EF4-FFF2-40B4-BE49-F238E27FC236}">
                  <a16:creationId xmlns:a16="http://schemas.microsoft.com/office/drawing/2014/main" id="{3F7EE581-E7E5-CE4E-BF73-5F92D4130473}"/>
                </a:ext>
              </a:extLst>
            </p:cNvPr>
            <p:cNvSpPr txBox="1"/>
            <p:nvPr/>
          </p:nvSpPr>
          <p:spPr>
            <a:xfrm>
              <a:off x="4762272" y="3323931"/>
              <a:ext cx="494046" cy="369332"/>
            </a:xfrm>
            <a:prstGeom prst="rect">
              <a:avLst/>
            </a:prstGeom>
            <a:noFill/>
          </p:spPr>
          <p:txBody>
            <a:bodyPr wrap="none" rtlCol="0">
              <a:spAutoFit/>
            </a:bodyPr>
            <a:lstStyle/>
            <a:p>
              <a:pPr algn="ctr"/>
              <a:r>
                <a:rPr lang="en-US" dirty="0"/>
                <a:t>n-1</a:t>
              </a:r>
            </a:p>
          </p:txBody>
        </p:sp>
        <p:sp>
          <p:nvSpPr>
            <p:cNvPr id="28" name="Freeform 27">
              <a:extLst>
                <a:ext uri="{FF2B5EF4-FFF2-40B4-BE49-F238E27FC236}">
                  <a16:creationId xmlns:a16="http://schemas.microsoft.com/office/drawing/2014/main" id="{D80FD31A-10AF-C04A-AA50-A4F96D89F32A}"/>
                </a:ext>
              </a:extLst>
            </p:cNvPr>
            <p:cNvSpPr/>
            <p:nvPr/>
          </p:nvSpPr>
          <p:spPr>
            <a:xfrm>
              <a:off x="2890052" y="2118877"/>
              <a:ext cx="4182932" cy="1004467"/>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Lst>
              <a:ahLst/>
              <a:cxnLst>
                <a:cxn ang="0">
                  <a:pos x="connsiteX0" y="connsiteY0"/>
                </a:cxn>
                <a:cxn ang="0">
                  <a:pos x="connsiteX1" y="connsiteY1"/>
                </a:cxn>
                <a:cxn ang="0">
                  <a:pos x="connsiteX2" y="connsiteY2"/>
                </a:cxn>
              </a:cxnLst>
              <a:rect l="l" t="t" r="r" b="b"/>
              <a:pathLst>
                <a:path w="4182932" h="1004467">
                  <a:moveTo>
                    <a:pt x="21898" y="1004467"/>
                  </a:moveTo>
                  <a:cubicBezTo>
                    <a:pt x="-68001" y="653433"/>
                    <a:pt x="105147" y="264822"/>
                    <a:pt x="798653" y="103860"/>
                  </a:cubicBezTo>
                  <a:cubicBezTo>
                    <a:pt x="1492159" y="-57102"/>
                    <a:pt x="2706022" y="9586"/>
                    <a:pt x="4182932" y="38696"/>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E38C7159-0F77-1D41-8858-16BDA7FEB5D9}"/>
                </a:ext>
              </a:extLst>
            </p:cNvPr>
            <p:cNvSpPr/>
            <p:nvPr/>
          </p:nvSpPr>
          <p:spPr>
            <a:xfrm>
              <a:off x="3437531" y="2234110"/>
              <a:ext cx="3608540" cy="879132"/>
            </a:xfrm>
            <a:custGeom>
              <a:avLst/>
              <a:gdLst>
                <a:gd name="connsiteX0" fmla="*/ 60907 w 4221941"/>
                <a:gd name="connsiteY0" fmla="*/ 988555 h 988555"/>
                <a:gd name="connsiteX1" fmla="*/ 574615 w 4221941"/>
                <a:gd name="connsiteY1" fmla="*/ 125526 h 988555"/>
                <a:gd name="connsiteX2" fmla="*/ 4221941 w 4221941"/>
                <a:gd name="connsiteY2" fmla="*/ 22784 h 988555"/>
                <a:gd name="connsiteX0" fmla="*/ 21898 w 4182932"/>
                <a:gd name="connsiteY0" fmla="*/ 1004467 h 1004467"/>
                <a:gd name="connsiteX1" fmla="*/ 798653 w 4182932"/>
                <a:gd name="connsiteY1" fmla="*/ 103860 h 1004467"/>
                <a:gd name="connsiteX2" fmla="*/ 4182932 w 4182932"/>
                <a:gd name="connsiteY2" fmla="*/ 38696 h 1004467"/>
                <a:gd name="connsiteX0" fmla="*/ 21898 w 3606734"/>
                <a:gd name="connsiteY0" fmla="*/ 919994 h 919994"/>
                <a:gd name="connsiteX1" fmla="*/ 798653 w 3606734"/>
                <a:gd name="connsiteY1" fmla="*/ 19387 h 919994"/>
                <a:gd name="connsiteX2" fmla="*/ 3606734 w 3606734"/>
                <a:gd name="connsiteY2" fmla="*/ 780941 h 919994"/>
                <a:gd name="connsiteX0" fmla="*/ 23704 w 3608540"/>
                <a:gd name="connsiteY0" fmla="*/ 870908 h 870908"/>
                <a:gd name="connsiteX1" fmla="*/ 775407 w 3608540"/>
                <a:gd name="connsiteY1" fmla="*/ 20405 h 870908"/>
                <a:gd name="connsiteX2" fmla="*/ 3608540 w 3608540"/>
                <a:gd name="connsiteY2" fmla="*/ 731855 h 870908"/>
                <a:gd name="connsiteX0" fmla="*/ 23704 w 3608540"/>
                <a:gd name="connsiteY0" fmla="*/ 879132 h 879132"/>
                <a:gd name="connsiteX1" fmla="*/ 775407 w 3608540"/>
                <a:gd name="connsiteY1" fmla="*/ 28629 h 879132"/>
                <a:gd name="connsiteX2" fmla="*/ 2073921 w 3608540"/>
                <a:gd name="connsiteY2" fmla="*/ 158361 h 879132"/>
                <a:gd name="connsiteX3" fmla="*/ 3608540 w 3608540"/>
                <a:gd name="connsiteY3" fmla="*/ 740079 h 879132"/>
              </a:gdLst>
              <a:ahLst/>
              <a:cxnLst>
                <a:cxn ang="0">
                  <a:pos x="connsiteX0" y="connsiteY0"/>
                </a:cxn>
                <a:cxn ang="0">
                  <a:pos x="connsiteX1" y="connsiteY1"/>
                </a:cxn>
                <a:cxn ang="0">
                  <a:pos x="connsiteX2" y="connsiteY2"/>
                </a:cxn>
                <a:cxn ang="0">
                  <a:pos x="connsiteX3" y="connsiteY3"/>
                </a:cxn>
              </a:cxnLst>
              <a:rect l="l" t="t" r="r" b="b"/>
              <a:pathLst>
                <a:path w="3608540" h="879132">
                  <a:moveTo>
                    <a:pt x="23704" y="879132"/>
                  </a:moveTo>
                  <a:cubicBezTo>
                    <a:pt x="-66195" y="528098"/>
                    <a:pt x="81901" y="189591"/>
                    <a:pt x="775407" y="28629"/>
                  </a:cubicBezTo>
                  <a:cubicBezTo>
                    <a:pt x="1129636" y="-47658"/>
                    <a:pt x="1601732" y="39786"/>
                    <a:pt x="2073921" y="158361"/>
                  </a:cubicBezTo>
                  <a:cubicBezTo>
                    <a:pt x="2546110" y="276936"/>
                    <a:pt x="3365296" y="686967"/>
                    <a:pt x="3608540" y="740079"/>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5DEE81-CEDE-6B40-8EF7-EDBE0F73FBB5}"/>
                </a:ext>
              </a:extLst>
            </p:cNvPr>
            <p:cNvSpPr txBox="1"/>
            <p:nvPr/>
          </p:nvSpPr>
          <p:spPr>
            <a:xfrm>
              <a:off x="4335979" y="3202900"/>
              <a:ext cx="343364" cy="369332"/>
            </a:xfrm>
            <a:prstGeom prst="rect">
              <a:avLst/>
            </a:prstGeom>
            <a:noFill/>
          </p:spPr>
          <p:txBody>
            <a:bodyPr wrap="none" rtlCol="0">
              <a:spAutoFit/>
            </a:bodyPr>
            <a:lstStyle/>
            <a:p>
              <a:pPr algn="ctr"/>
              <a:r>
                <a:rPr lang="en-US" dirty="0"/>
                <a:t>…</a:t>
              </a:r>
            </a:p>
          </p:txBody>
        </p:sp>
        <p:sp>
          <p:nvSpPr>
            <p:cNvPr id="31" name="Freeform 30">
              <a:extLst>
                <a:ext uri="{FF2B5EF4-FFF2-40B4-BE49-F238E27FC236}">
                  <a16:creationId xmlns:a16="http://schemas.microsoft.com/office/drawing/2014/main" id="{62301125-C7A1-8B4F-950D-A5A302555F9C}"/>
                </a:ext>
              </a:extLst>
            </p:cNvPr>
            <p:cNvSpPr/>
            <p:nvPr/>
          </p:nvSpPr>
          <p:spPr>
            <a:xfrm>
              <a:off x="4005964" y="2447778"/>
              <a:ext cx="3071241" cy="1278597"/>
            </a:xfrm>
            <a:custGeom>
              <a:avLst/>
              <a:gdLst>
                <a:gd name="connsiteX0" fmla="*/ 67587 w 3098885"/>
                <a:gd name="connsiteY0" fmla="*/ 621962 h 1254836"/>
                <a:gd name="connsiteX1" fmla="*/ 167795 w 3098885"/>
                <a:gd name="connsiteY1" fmla="*/ 120921 h 1254836"/>
                <a:gd name="connsiteX2" fmla="*/ 1520606 w 3098885"/>
                <a:gd name="connsiteY2" fmla="*/ 83343 h 1254836"/>
                <a:gd name="connsiteX3" fmla="*/ 2622896 w 3098885"/>
                <a:gd name="connsiteY3" fmla="*/ 1097951 h 1254836"/>
                <a:gd name="connsiteX4" fmla="*/ 3098885 w 3098885"/>
                <a:gd name="connsiteY4" fmla="*/ 1235737 h 1254836"/>
                <a:gd name="connsiteX0" fmla="*/ 39943 w 3071241"/>
                <a:gd name="connsiteY0" fmla="*/ 663935 h 1296809"/>
                <a:gd name="connsiteX1" fmla="*/ 215307 w 3071241"/>
                <a:gd name="connsiteY1" fmla="*/ 75211 h 1296809"/>
                <a:gd name="connsiteX2" fmla="*/ 1492962 w 3071241"/>
                <a:gd name="connsiteY2" fmla="*/ 125316 h 1296809"/>
                <a:gd name="connsiteX3" fmla="*/ 2595252 w 3071241"/>
                <a:gd name="connsiteY3" fmla="*/ 1139924 h 1296809"/>
                <a:gd name="connsiteX4" fmla="*/ 3071241 w 3071241"/>
                <a:gd name="connsiteY4" fmla="*/ 1277710 h 1296809"/>
                <a:gd name="connsiteX0" fmla="*/ 39943 w 3071241"/>
                <a:gd name="connsiteY0" fmla="*/ 658676 h 1278597"/>
                <a:gd name="connsiteX1" fmla="*/ 215307 w 3071241"/>
                <a:gd name="connsiteY1" fmla="*/ 69952 h 1278597"/>
                <a:gd name="connsiteX2" fmla="*/ 1492962 w 3071241"/>
                <a:gd name="connsiteY2" fmla="*/ 120057 h 1278597"/>
                <a:gd name="connsiteX3" fmla="*/ 2444940 w 3071241"/>
                <a:gd name="connsiteY3" fmla="*/ 1046983 h 1278597"/>
                <a:gd name="connsiteX4" fmla="*/ 3071241 w 3071241"/>
                <a:gd name="connsiteY4" fmla="*/ 1272451 h 127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241" h="1278597">
                  <a:moveTo>
                    <a:pt x="39943" y="658676"/>
                  </a:moveTo>
                  <a:cubicBezTo>
                    <a:pt x="-31038" y="453040"/>
                    <a:pt x="-26863" y="159722"/>
                    <a:pt x="215307" y="69952"/>
                  </a:cubicBezTo>
                  <a:cubicBezTo>
                    <a:pt x="457477" y="-19818"/>
                    <a:pt x="1121357" y="-42781"/>
                    <a:pt x="1492962" y="120057"/>
                  </a:cubicBezTo>
                  <a:cubicBezTo>
                    <a:pt x="1864567" y="282895"/>
                    <a:pt x="2181894" y="854917"/>
                    <a:pt x="2444940" y="1046983"/>
                  </a:cubicBezTo>
                  <a:cubicBezTo>
                    <a:pt x="2707986" y="1239049"/>
                    <a:pt x="2964769" y="1299591"/>
                    <a:pt x="3071241" y="1272451"/>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5BB65-F6F6-E24A-85BA-5ACCE2371591}"/>
                </a:ext>
              </a:extLst>
            </p:cNvPr>
            <p:cNvSpPr/>
            <p:nvPr/>
          </p:nvSpPr>
          <p:spPr>
            <a:xfrm>
              <a:off x="4997885" y="3003679"/>
              <a:ext cx="2054268" cy="1856420"/>
            </a:xfrm>
            <a:custGeom>
              <a:avLst/>
              <a:gdLst>
                <a:gd name="connsiteX0" fmla="*/ 0 w 2054268"/>
                <a:gd name="connsiteY0" fmla="*/ 127828 h 1856420"/>
                <a:gd name="connsiteX1" fmla="*/ 638827 w 2054268"/>
                <a:gd name="connsiteY1" fmla="*/ 140354 h 1856420"/>
                <a:gd name="connsiteX2" fmla="*/ 1252602 w 2054268"/>
                <a:gd name="connsiteY2" fmla="*/ 1555795 h 1856420"/>
                <a:gd name="connsiteX3" fmla="*/ 2054268 w 2054268"/>
                <a:gd name="connsiteY3" fmla="*/ 1856420 h 1856420"/>
              </a:gdLst>
              <a:ahLst/>
              <a:cxnLst>
                <a:cxn ang="0">
                  <a:pos x="connsiteX0" y="connsiteY0"/>
                </a:cxn>
                <a:cxn ang="0">
                  <a:pos x="connsiteX1" y="connsiteY1"/>
                </a:cxn>
                <a:cxn ang="0">
                  <a:pos x="connsiteX2" y="connsiteY2"/>
                </a:cxn>
                <a:cxn ang="0">
                  <a:pos x="connsiteX3" y="connsiteY3"/>
                </a:cxn>
              </a:cxnLst>
              <a:rect l="l" t="t" r="r" b="b"/>
              <a:pathLst>
                <a:path w="2054268" h="1856420">
                  <a:moveTo>
                    <a:pt x="0" y="127828"/>
                  </a:moveTo>
                  <a:cubicBezTo>
                    <a:pt x="215030" y="15094"/>
                    <a:pt x="430060" y="-97640"/>
                    <a:pt x="638827" y="140354"/>
                  </a:cubicBezTo>
                  <a:cubicBezTo>
                    <a:pt x="847594" y="378348"/>
                    <a:pt x="1016695" y="1269784"/>
                    <a:pt x="1252602" y="1555795"/>
                  </a:cubicBezTo>
                  <a:cubicBezTo>
                    <a:pt x="1488509" y="1841806"/>
                    <a:pt x="1771388" y="1849113"/>
                    <a:pt x="2054268" y="1856420"/>
                  </a:cubicBezTo>
                </a:path>
              </a:pathLst>
            </a:custGeom>
            <a:noFill/>
            <a:ln w="38100">
              <a:solidFill>
                <a:srgbClr val="00B050"/>
              </a:solidFill>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57562D-70E9-EA42-AC96-2A8205E83901}"/>
                </a:ext>
              </a:extLst>
            </p:cNvPr>
            <p:cNvSpPr txBox="1"/>
            <p:nvPr/>
          </p:nvSpPr>
          <p:spPr>
            <a:xfrm>
              <a:off x="2939934" y="3772819"/>
              <a:ext cx="2132059" cy="461665"/>
            </a:xfrm>
            <a:prstGeom prst="rect">
              <a:avLst/>
            </a:prstGeom>
            <a:noFill/>
          </p:spPr>
          <p:txBody>
            <a:bodyPr wrap="none" rtlCol="0">
              <a:spAutoFit/>
            </a:bodyPr>
            <a:lstStyle/>
            <a:p>
              <a:pPr algn="ctr"/>
              <a:r>
                <a:rPr lang="en-US" sz="2400" dirty="0"/>
                <a:t>Exception Table</a:t>
              </a:r>
            </a:p>
          </p:txBody>
        </p:sp>
      </p:grpSp>
    </p:spTree>
    <p:extLst>
      <p:ext uri="{BB962C8B-B14F-4D97-AF65-F5344CB8AC3E}">
        <p14:creationId xmlns:p14="http://schemas.microsoft.com/office/powerpoint/2010/main" val="390956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Interrupts / Asynchronous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Caused by events external to processor</a:t>
            </a:r>
          </a:p>
          <a:p>
            <a:r>
              <a:rPr lang="en-US" dirty="0"/>
              <a:t>Unpredictable timing – not caused by code being executed</a:t>
            </a:r>
          </a:p>
          <a:p>
            <a:endParaRPr lang="en-US" dirty="0"/>
          </a:p>
          <a:p>
            <a:r>
              <a:rPr lang="en-US" dirty="0"/>
              <a:t>Examples</a:t>
            </a:r>
          </a:p>
          <a:p>
            <a:pPr lvl="1"/>
            <a:r>
              <a:rPr lang="en-US" dirty="0"/>
              <a:t>Timer</a:t>
            </a:r>
          </a:p>
          <a:p>
            <a:pPr lvl="1"/>
            <a:r>
              <a:rPr lang="en-US" dirty="0"/>
              <a:t>Arrival of data over network</a:t>
            </a:r>
          </a:p>
          <a:p>
            <a:pPr lvl="1"/>
            <a:r>
              <a:rPr lang="en-US" dirty="0"/>
              <a:t>Keypress</a:t>
            </a:r>
          </a:p>
          <a:p>
            <a:endParaRPr lang="en-US" dirty="0"/>
          </a:p>
          <a:p>
            <a:r>
              <a:rPr lang="en-US" dirty="0"/>
              <a:t>Handler returns control to </a:t>
            </a:r>
            <a:r>
              <a:rPr lang="en-US" i="1" dirty="0"/>
              <a:t>next</a:t>
            </a:r>
            <a:r>
              <a:rPr lang="en-US" dirty="0"/>
              <a:t> instruction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714541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8496826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System Call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err="1"/>
              <a:t>syscall</a:t>
            </a:r>
            <a:r>
              <a:rPr lang="en-US" dirty="0"/>
              <a:t> assembly instruction</a:t>
            </a:r>
          </a:p>
          <a:p>
            <a:endParaRPr lang="en-US" dirty="0"/>
          </a:p>
          <a:p>
            <a:r>
              <a:rPr lang="en-US" dirty="0"/>
              <a:t>System call number in %</a:t>
            </a:r>
            <a:r>
              <a:rPr lang="en-US" dirty="0" err="1"/>
              <a:t>rax</a:t>
            </a:r>
            <a:endParaRPr lang="en-US" dirty="0"/>
          </a:p>
          <a:p>
            <a:pPr lvl="1"/>
            <a:r>
              <a:rPr lang="en-US" dirty="0"/>
              <a:t>Arguments in %</a:t>
            </a:r>
            <a:r>
              <a:rPr lang="en-US" dirty="0" err="1"/>
              <a:t>rdi</a:t>
            </a:r>
            <a:r>
              <a:rPr lang="en-US" dirty="0"/>
              <a:t>, %</a:t>
            </a:r>
            <a:r>
              <a:rPr lang="en-US" dirty="0" err="1"/>
              <a:t>rsi</a:t>
            </a:r>
            <a:r>
              <a:rPr lang="en-US" dirty="0"/>
              <a:t>, %</a:t>
            </a:r>
            <a:r>
              <a:rPr lang="en-US" dirty="0" err="1"/>
              <a:t>rdx</a:t>
            </a:r>
            <a:r>
              <a:rPr lang="en-US" dirty="0"/>
              <a:t>, %r10, %r8, %r9</a:t>
            </a:r>
          </a:p>
          <a:p>
            <a:pPr lvl="1"/>
            <a:r>
              <a:rPr lang="en-US" dirty="0"/>
              <a:t>Return value in %</a:t>
            </a:r>
            <a:r>
              <a:rPr lang="en-US" dirty="0" err="1"/>
              <a:t>rax</a:t>
            </a:r>
            <a:endParaRPr lang="en-US" dirty="0"/>
          </a:p>
          <a:p>
            <a:pPr lvl="1"/>
            <a:r>
              <a:rPr lang="en-US" dirty="0"/>
              <a:t>System call numbers found in /</a:t>
            </a:r>
            <a:r>
              <a:rPr lang="en-US" dirty="0" err="1"/>
              <a:t>usr</a:t>
            </a:r>
            <a:r>
              <a:rPr lang="en-US" dirty="0"/>
              <a:t>/include/</a:t>
            </a:r>
            <a:r>
              <a:rPr lang="en-US" dirty="0" err="1"/>
              <a:t>asm</a:t>
            </a:r>
            <a:r>
              <a:rPr lang="en-US" dirty="0"/>
              <a:t>/unistd_64.h</a:t>
            </a:r>
          </a:p>
          <a:p>
            <a:pPr lvl="1"/>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032279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System Call Examples</a:t>
            </a: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pPr/>
              <a:t>75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ounded Rectangle 8">
            <a:extLst>
              <a:ext uri="{FF2B5EF4-FFF2-40B4-BE49-F238E27FC236}">
                <a16:creationId xmlns:a16="http://schemas.microsoft.com/office/drawing/2014/main" id="{429274FC-1CA2-9F4C-96B6-A0719D9CFCB7}"/>
              </a:ext>
            </a:extLst>
          </p:cNvPr>
          <p:cNvSpPr/>
          <p:nvPr/>
        </p:nvSpPr>
        <p:spPr>
          <a:xfrm>
            <a:off x="6293908" y="745076"/>
            <a:ext cx="5532984" cy="30462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stdio.h</a:t>
            </a:r>
            <a:r>
              <a:rPr lang="en-US" dirty="0">
                <a:solidFill>
                  <a:srgbClr val="00FA00"/>
                </a:solidFill>
                <a:latin typeface="Lucida Console" panose="020B0609040504020204" pitchFamily="49" charset="0"/>
              </a:rPr>
              <a:t>&gt;</a:t>
            </a:r>
          </a:p>
          <a:p>
            <a:r>
              <a:rPr lang="en-US" dirty="0">
                <a:solidFill>
                  <a:srgbClr val="00FA00"/>
                </a:solidFill>
                <a:latin typeface="Lucida Console" panose="020B0609040504020204" pitchFamily="49" charset="0"/>
              </a:rPr>
              <a:t>#include &lt;</a:t>
            </a:r>
            <a:r>
              <a:rPr lang="en-US" dirty="0" err="1">
                <a:solidFill>
                  <a:srgbClr val="00FA00"/>
                </a:solidFill>
                <a:latin typeface="Lucida Console" panose="020B0609040504020204" pitchFamily="49" charset="0"/>
              </a:rPr>
              <a:t>unistd.h</a:t>
            </a:r>
            <a:r>
              <a:rPr lang="en-US" dirty="0">
                <a:solidFill>
                  <a:srgbClr val="00FA00"/>
                </a:solidFill>
                <a:latin typeface="Lucida Console" panose="020B0609040504020204" pitchFamily="49" charset="0"/>
              </a:rPr>
              <a:t>&gt;</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write(1, "Before fork.\n", 13);</a:t>
            </a:r>
          </a:p>
          <a:p>
            <a:r>
              <a:rPr lang="en-US" dirty="0">
                <a:solidFill>
                  <a:srgbClr val="00FA00"/>
                </a:solidFill>
                <a:latin typeface="Lucida Console" panose="020B0609040504020204" pitchFamily="49" charset="0"/>
              </a:rPr>
              <a:t>    int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0;</a:t>
            </a:r>
          </a:p>
          <a:p>
            <a:r>
              <a:rPr lang="en-US" dirty="0">
                <a:solidFill>
                  <a:srgbClr val="00FA00"/>
                </a:solidFill>
                <a:latin typeface="Lucida Console" panose="020B0609040504020204" pitchFamily="49" charset="0"/>
              </a:rPr>
              <a:t>    fork();</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 = </a:t>
            </a:r>
            <a:r>
              <a:rPr lang="en-US" dirty="0" err="1">
                <a:solidFill>
                  <a:srgbClr val="00FA00"/>
                </a:solidFill>
                <a:latin typeface="Lucida Console" panose="020B0609040504020204" pitchFamily="49" charset="0"/>
              </a:rPr>
              <a:t>getpid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printf</a:t>
            </a:r>
            <a:r>
              <a:rPr lang="en-US" dirty="0">
                <a:solidFill>
                  <a:srgbClr val="00FA00"/>
                </a:solidFill>
                <a:latin typeface="Lucida Console" panose="020B0609040504020204" pitchFamily="49" charset="0"/>
              </a:rPr>
              <a:t>("PID = %d\n", </a:t>
            </a:r>
            <a:r>
              <a:rPr lang="en-US" dirty="0" err="1">
                <a:solidFill>
                  <a:srgbClr val="00FA00"/>
                </a:solidFill>
                <a:latin typeface="Lucida Console" panose="020B0609040504020204" pitchFamily="49" charset="0"/>
              </a:rPr>
              <a:t>pid</a:t>
            </a:r>
            <a:r>
              <a:rPr lang="en-US" dirty="0">
                <a:solidFill>
                  <a:srgbClr val="00FA00"/>
                </a:solidFill>
                <a:latin typeface="Lucida Console" panose="020B0609040504020204" pitchFamily="49" charset="0"/>
              </a:rPr>
              <a:t>);</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47EA2D69-19DA-0449-9606-DF3FA4211EE4}"/>
              </a:ext>
            </a:extLst>
          </p:cNvPr>
          <p:cNvSpPr/>
          <p:nvPr/>
        </p:nvSpPr>
        <p:spPr>
          <a:xfrm>
            <a:off x="-52429" y="944130"/>
            <a:ext cx="4564121"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edx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write</a:t>
            </a:r>
          </a:p>
          <a:p>
            <a:r>
              <a:rPr lang="en-US" dirty="0">
                <a:solidFill>
                  <a:srgbClr val="00FA00"/>
                </a:solidFill>
                <a:latin typeface="Lucida Console" panose="020B0609040504020204" pitchFamily="49" charset="0"/>
              </a:rPr>
              <a:t>    call    fork</a:t>
            </a: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getpid</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
        <p:nvSpPr>
          <p:cNvPr id="11" name="Rounded Rectangle 10">
            <a:extLst>
              <a:ext uri="{FF2B5EF4-FFF2-40B4-BE49-F238E27FC236}">
                <a16:creationId xmlns:a16="http://schemas.microsoft.com/office/drawing/2014/main" id="{CBA3CC7E-1AD5-6246-BBA3-F96974303CCD}"/>
              </a:ext>
            </a:extLst>
          </p:cNvPr>
          <p:cNvSpPr/>
          <p:nvPr/>
        </p:nvSpPr>
        <p:spPr>
          <a:xfrm>
            <a:off x="4511693" y="946150"/>
            <a:ext cx="7874272" cy="5777345"/>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.LC0:</a:t>
            </a:r>
          </a:p>
          <a:p>
            <a:r>
              <a:rPr lang="en-US" dirty="0">
                <a:solidFill>
                  <a:srgbClr val="00FA00"/>
                </a:solidFill>
                <a:latin typeface="Lucida Console" panose="020B0609040504020204" pitchFamily="49" charset="0"/>
              </a:rPr>
              <a:t>    .string "Before fork.\n"</a:t>
            </a:r>
          </a:p>
          <a:p>
            <a:r>
              <a:rPr lang="en-US" dirty="0">
                <a:solidFill>
                  <a:srgbClr val="00FA00"/>
                </a:solidFill>
                <a:latin typeface="Lucida Console" panose="020B0609040504020204" pitchFamily="49" charset="0"/>
              </a:rPr>
              <a:t>.LC1:</a:t>
            </a:r>
          </a:p>
          <a:p>
            <a:r>
              <a:rPr lang="en-US" dirty="0">
                <a:solidFill>
                  <a:srgbClr val="00FA00"/>
                </a:solidFill>
                <a:latin typeface="Lucida Console" panose="020B0609040504020204" pitchFamily="49" charset="0"/>
              </a:rPr>
              <a:t>    .string "PID = %d\n"</a:t>
            </a:r>
          </a:p>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subq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 %</a:t>
            </a:r>
            <a:r>
              <a:rPr lang="en-US" dirty="0" err="1">
                <a:solidFill>
                  <a:srgbClr val="00FA00"/>
                </a:solidFill>
                <a:latin typeface="Lucida Console" panose="020B0609040504020204" pitchFamily="49" charset="0"/>
              </a:rPr>
              <a:t>rdi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$.LC0, %</a:t>
            </a:r>
            <a:r>
              <a:rPr lang="en-US" dirty="0" err="1">
                <a:solidFill>
                  <a:srgbClr val="00FA00"/>
                </a:solidFill>
                <a:latin typeface="Lucida Console" panose="020B0609040504020204" pitchFamily="49" charset="0"/>
              </a:rPr>
              <a:t>rsi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movq</a:t>
            </a:r>
            <a:r>
              <a:rPr lang="en-US" dirty="0">
                <a:solidFill>
                  <a:srgbClr val="00FA00"/>
                </a:solidFill>
                <a:latin typeface="Lucida Console" panose="020B0609040504020204" pitchFamily="49" charset="0"/>
              </a:rPr>
              <a:t>     $13, %</a:t>
            </a:r>
            <a:r>
              <a:rPr lang="en-US" dirty="0" err="1">
                <a:solidFill>
                  <a:srgbClr val="00FA00"/>
                </a:solidFill>
                <a:latin typeface="Lucida Console" panose="020B0609040504020204" pitchFamily="49" charset="0"/>
              </a:rPr>
              <a:t>rdx</a:t>
            </a:r>
            <a:endParaRPr lang="en-US" dirty="0">
              <a:solidFill>
                <a:srgbClr val="00FA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$1,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write</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movq</a:t>
            </a:r>
            <a:r>
              <a:rPr lang="en-US" dirty="0">
                <a:solidFill>
                  <a:srgbClr val="FFC000"/>
                </a:solidFill>
                <a:latin typeface="Lucida Console" panose="020B0609040504020204" pitchFamily="49" charset="0"/>
              </a:rPr>
              <a:t>     $57, %</a:t>
            </a:r>
            <a:r>
              <a:rPr lang="en-US" dirty="0" err="1">
                <a:solidFill>
                  <a:srgbClr val="FFC000"/>
                </a:solidFill>
                <a:latin typeface="Lucida Console" panose="020B0609040504020204" pitchFamily="49" charset="0"/>
              </a:rPr>
              <a:t>rax</a:t>
            </a:r>
            <a:r>
              <a:rPr lang="en-US" dirty="0">
                <a:solidFill>
                  <a:srgbClr val="FFC000"/>
                </a:solidFill>
                <a:latin typeface="Lucida Console" panose="020B0609040504020204" pitchFamily="49" charset="0"/>
              </a:rPr>
              <a:t>   # </a:t>
            </a:r>
            <a:r>
              <a:rPr lang="en-US" dirty="0" err="1">
                <a:solidFill>
                  <a:srgbClr val="FFC000"/>
                </a:solidFill>
                <a:latin typeface="Lucida Console" panose="020B0609040504020204" pitchFamily="49" charset="0"/>
              </a:rPr>
              <a:t>syscall</a:t>
            </a:r>
            <a:r>
              <a:rPr lang="en-US" dirty="0">
                <a:solidFill>
                  <a:srgbClr val="FFC000"/>
                </a:solidFill>
                <a:latin typeface="Lucida Console" panose="020B0609040504020204" pitchFamily="49" charset="0"/>
              </a:rPr>
              <a:t> number for fork</a:t>
            </a:r>
          </a:p>
          <a:p>
            <a:r>
              <a:rPr lang="en-US" dirty="0">
                <a:solidFill>
                  <a:srgbClr val="FFC000"/>
                </a:solidFill>
                <a:latin typeface="Lucida Console" panose="020B0609040504020204" pitchFamily="49" charset="0"/>
              </a:rPr>
              <a:t>    </a:t>
            </a:r>
            <a:r>
              <a:rPr lang="en-US" dirty="0" err="1">
                <a:solidFill>
                  <a:srgbClr val="FFC000"/>
                </a:solidFill>
                <a:latin typeface="Lucida Console" panose="020B0609040504020204" pitchFamily="49" charset="0"/>
              </a:rPr>
              <a:t>syscall</a:t>
            </a:r>
            <a:endParaRPr lang="en-US" dirty="0">
              <a:solidFill>
                <a:srgbClr val="FFC0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eax</a:t>
            </a:r>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esi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$.LC1, %</a:t>
            </a:r>
            <a:r>
              <a:rPr lang="en-US" dirty="0" err="1">
                <a:solidFill>
                  <a:srgbClr val="00FA00"/>
                </a:solidFill>
                <a:latin typeface="Lucida Console" panose="020B0609040504020204" pitchFamily="49" charset="0"/>
              </a:rPr>
              <a:t>edi</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call     </a:t>
            </a:r>
            <a:r>
              <a:rPr lang="en-US" dirty="0" err="1">
                <a:solidFill>
                  <a:srgbClr val="00FA00"/>
                </a:solidFill>
                <a:latin typeface="Lucida Console" panose="020B0609040504020204" pitchFamily="49" charset="0"/>
              </a:rPr>
              <a:t>printf</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addq</a:t>
            </a:r>
            <a:r>
              <a:rPr lang="en-US" dirty="0">
                <a:solidFill>
                  <a:srgbClr val="00FA00"/>
                </a:solidFill>
                <a:latin typeface="Lucida Console" panose="020B0609040504020204" pitchFamily="49" charset="0"/>
              </a:rPr>
              <a:t>     $8, %</a:t>
            </a:r>
            <a:r>
              <a:rPr lang="en-US" dirty="0" err="1">
                <a:solidFill>
                  <a:srgbClr val="00FA00"/>
                </a:solidFill>
                <a:latin typeface="Lucida Console" panose="020B0609040504020204" pitchFamily="49" charset="0"/>
              </a:rPr>
              <a:t>rsp</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spTree>
    <p:extLst>
      <p:ext uri="{BB962C8B-B14F-4D97-AF65-F5344CB8AC3E}">
        <p14:creationId xmlns:p14="http://schemas.microsoft.com/office/powerpoint/2010/main" val="13443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3475218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Page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access a memory address not resident in physical memory</a:t>
            </a:r>
          </a:p>
          <a:p>
            <a:r>
              <a:rPr lang="en-US" dirty="0"/>
              <a:t>Must retrieve memory page from disk</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89926" y="2897524"/>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 = 19;</a:t>
            </a:r>
          </a:p>
          <a:p>
            <a:r>
              <a:rPr lang="en-US" dirty="0">
                <a:solidFill>
                  <a:srgbClr val="00FA00"/>
                </a:solidFill>
                <a:latin typeface="Lucida Console" panose="020B0609040504020204" pitchFamily="49" charset="0"/>
              </a:rPr>
              <a:t>}</a:t>
            </a:r>
          </a:p>
        </p:txBody>
      </p:sp>
      <p:sp>
        <p:nvSpPr>
          <p:cNvPr id="10" name="Rounded Rectangle 9">
            <a:extLst>
              <a:ext uri="{FF2B5EF4-FFF2-40B4-BE49-F238E27FC236}">
                <a16:creationId xmlns:a16="http://schemas.microsoft.com/office/drawing/2014/main" id="{A674799C-DE0C-FB4D-8651-C3B1E31B2387}"/>
              </a:ext>
            </a:extLst>
          </p:cNvPr>
          <p:cNvSpPr/>
          <p:nvPr/>
        </p:nvSpPr>
        <p:spPr>
          <a:xfrm>
            <a:off x="455630" y="4636672"/>
            <a:ext cx="5789657" cy="1311442"/>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main:</a:t>
            </a:r>
          </a:p>
          <a:p>
            <a:r>
              <a:rPr lang="en-US" dirty="0">
                <a:solidFill>
                  <a:srgbClr val="00FA00"/>
                </a:solidFill>
                <a:latin typeface="Lucida Console" panose="020B0609040504020204" pitchFamily="49" charset="0"/>
              </a:rPr>
              <a:t>        </a:t>
            </a:r>
            <a:r>
              <a:rPr lang="en-US" dirty="0" err="1">
                <a:solidFill>
                  <a:srgbClr val="FFC000"/>
                </a:solidFill>
                <a:latin typeface="Lucida Console" panose="020B0609040504020204" pitchFamily="49" charset="0"/>
              </a:rPr>
              <a:t>movl</a:t>
            </a:r>
            <a:r>
              <a:rPr lang="en-US" dirty="0">
                <a:solidFill>
                  <a:srgbClr val="FFC000"/>
                </a:solidFill>
                <a:latin typeface="Lucida Console" panose="020B0609040504020204" pitchFamily="49" charset="0"/>
              </a:rPr>
              <a:t>    $19, an_array+212(%rip)</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movl</a:t>
            </a:r>
            <a:r>
              <a:rPr lang="en-US" dirty="0">
                <a:solidFill>
                  <a:srgbClr val="00FA00"/>
                </a:solidFill>
                <a:latin typeface="Lucida Console" panose="020B0609040504020204" pitchFamily="49" charset="0"/>
              </a:rPr>
              <a:t>    $0, %</a:t>
            </a:r>
            <a:r>
              <a:rPr lang="en-US" dirty="0" err="1">
                <a:solidFill>
                  <a:srgbClr val="00FA00"/>
                </a:solidFill>
                <a:latin typeface="Lucida Console" panose="020B0609040504020204" pitchFamily="49" charset="0"/>
              </a:rPr>
              <a:t>eax</a:t>
            </a:r>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        ret</a:t>
            </a:r>
          </a:p>
        </p:txBody>
      </p:sp>
      <p:grpSp>
        <p:nvGrpSpPr>
          <p:cNvPr id="11" name="Group 10">
            <a:extLst>
              <a:ext uri="{FF2B5EF4-FFF2-40B4-BE49-F238E27FC236}">
                <a16:creationId xmlns:a16="http://schemas.microsoft.com/office/drawing/2014/main" id="{68FE1E4E-BB18-EC44-93AF-8F612AA470FD}"/>
              </a:ext>
            </a:extLst>
          </p:cNvPr>
          <p:cNvGrpSpPr/>
          <p:nvPr/>
        </p:nvGrpSpPr>
        <p:grpSpPr>
          <a:xfrm>
            <a:off x="6092173" y="2933142"/>
            <a:ext cx="5731527" cy="3242136"/>
            <a:chOff x="2382599" y="1602914"/>
            <a:chExt cx="5731527" cy="324213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4289566" y="2840703"/>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6445464" y="3105834"/>
              <a:ext cx="1668662" cy="923330"/>
            </a:xfrm>
            <a:prstGeom prst="rect">
              <a:avLst/>
            </a:prstGeom>
            <a:noFill/>
          </p:spPr>
          <p:txBody>
            <a:bodyPr wrap="none" rtlCol="0">
              <a:spAutoFit/>
            </a:bodyPr>
            <a:lstStyle/>
            <a:p>
              <a:r>
                <a:rPr lang="en-US" dirty="0"/>
                <a:t>Copy page from</a:t>
              </a:r>
              <a:br>
                <a:rPr lang="en-US" dirty="0"/>
              </a:br>
              <a:r>
                <a:rPr lang="en-US" dirty="0"/>
                <a:t>disk to physical</a:t>
              </a:r>
              <a:br>
                <a:rPr lang="en-US" dirty="0"/>
              </a:br>
              <a:r>
                <a:rPr lang="en-US" dirty="0"/>
                <a:t>memory</a:t>
              </a:r>
            </a:p>
          </p:txBody>
        </p:sp>
        <p:cxnSp>
          <p:nvCxnSpPr>
            <p:cNvPr id="20" name="Straight Arrow Connector 19">
              <a:extLst>
                <a:ext uri="{FF2B5EF4-FFF2-40B4-BE49-F238E27FC236}">
                  <a16:creationId xmlns:a16="http://schemas.microsoft.com/office/drawing/2014/main" id="{8FD399FB-6916-4E43-8542-6CE7F9065E9C}"/>
                </a:ext>
              </a:extLst>
            </p:cNvPr>
            <p:cNvCxnSpPr>
              <a:cxnSpLocks/>
              <a:stCxn id="12" idx="2"/>
              <a:endCxn id="21"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Down Arrow 20">
              <a:extLst>
                <a:ext uri="{FF2B5EF4-FFF2-40B4-BE49-F238E27FC236}">
                  <a16:creationId xmlns:a16="http://schemas.microsoft.com/office/drawing/2014/main" id="{B28497F2-3081-3F42-9192-72BC452A7CF8}"/>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4CBEA3E-CDA1-304E-84C8-D0183DD9F02D}"/>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4456568" y="3781343"/>
              <a:ext cx="2326791" cy="646331"/>
            </a:xfrm>
            <a:prstGeom prst="rect">
              <a:avLst/>
            </a:prstGeom>
            <a:noFill/>
          </p:spPr>
          <p:txBody>
            <a:bodyPr wrap="none" rtlCol="0">
              <a:spAutoFit/>
            </a:bodyPr>
            <a:lstStyle/>
            <a:p>
              <a:pPr algn="ctr"/>
              <a:r>
                <a:rPr lang="en-US" dirty="0">
                  <a:solidFill>
                    <a:srgbClr val="7030A0"/>
                  </a:solidFill>
                </a:rPr>
                <a:t>control returns to</a:t>
              </a:r>
              <a:br>
                <a:rPr lang="en-US" dirty="0">
                  <a:solidFill>
                    <a:srgbClr val="7030A0"/>
                  </a:solidFill>
                </a:rPr>
              </a:br>
              <a:r>
                <a:rPr lang="en-US" dirty="0">
                  <a:solidFill>
                    <a:srgbClr val="7030A0"/>
                  </a:solidFill>
                </a:rPr>
                <a:t>interrupted instruction</a:t>
              </a:r>
            </a:p>
          </p:txBody>
        </p:sp>
      </p:grpSp>
    </p:spTree>
    <p:extLst>
      <p:ext uri="{BB962C8B-B14F-4D97-AF65-F5344CB8AC3E}">
        <p14:creationId xmlns:p14="http://schemas.microsoft.com/office/powerpoint/2010/main" val="255164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a:xfrm>
            <a:off x="838200" y="365125"/>
            <a:ext cx="10515600" cy="1325563"/>
          </a:xfrm>
        </p:spPr>
        <p:txBody>
          <a:bodyPr/>
          <a:lstStyle/>
          <a:p>
            <a:r>
              <a:rPr lang="en-US" dirty="0"/>
              <a:t>Segmentation Fault</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a:xfrm>
            <a:off x="838200" y="1825625"/>
            <a:ext cx="10515600" cy="4351338"/>
          </a:xfrm>
        </p:spPr>
        <p:txBody>
          <a:bodyPr/>
          <a:lstStyle/>
          <a:p>
            <a:r>
              <a:rPr lang="en-US" dirty="0"/>
              <a:t>Attempt to write to read-only memory or to access outside process’s address space</a:t>
            </a:r>
          </a:p>
          <a:p>
            <a:r>
              <a:rPr lang="en-US" dirty="0"/>
              <a:t>OS signals offending process; if unhandled, process exits abnormally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78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dirty="0"/>
              <a:t>Slide by Bohn</a:t>
            </a:r>
          </a:p>
        </p:txBody>
      </p:sp>
      <p:sp>
        <p:nvSpPr>
          <p:cNvPr id="9" name="Rounded Rectangle 8">
            <a:extLst>
              <a:ext uri="{FF2B5EF4-FFF2-40B4-BE49-F238E27FC236}">
                <a16:creationId xmlns:a16="http://schemas.microsoft.com/office/drawing/2014/main" id="{068185B3-B5CF-8841-8515-379D10EB40DC}"/>
              </a:ext>
            </a:extLst>
          </p:cNvPr>
          <p:cNvSpPr/>
          <p:nvPr/>
        </p:nvSpPr>
        <p:spPr>
          <a:xfrm>
            <a:off x="590876" y="3746338"/>
            <a:ext cx="5284331" cy="1322970"/>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FA00"/>
                </a:solidFill>
                <a:latin typeface="Lucida Console" panose="020B0609040504020204" pitchFamily="49" charset="0"/>
              </a:rPr>
              <a:t>int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[500];</a:t>
            </a:r>
          </a:p>
          <a:p>
            <a:endParaRPr lang="en-US" dirty="0">
              <a:solidFill>
                <a:srgbClr val="00FA00"/>
              </a:solidFill>
              <a:latin typeface="Lucida Console" panose="020B0609040504020204" pitchFamily="49" charset="0"/>
            </a:endParaRPr>
          </a:p>
          <a:p>
            <a:r>
              <a:rPr lang="en-US" dirty="0">
                <a:solidFill>
                  <a:srgbClr val="00FA00"/>
                </a:solidFill>
                <a:latin typeface="Lucida Console" panose="020B0609040504020204" pitchFamily="49" charset="0"/>
              </a:rPr>
              <a:t>int main(int </a:t>
            </a:r>
            <a:r>
              <a:rPr lang="en-US" dirty="0" err="1">
                <a:solidFill>
                  <a:srgbClr val="00FA00"/>
                </a:solidFill>
                <a:latin typeface="Lucida Console" panose="020B0609040504020204" pitchFamily="49" charset="0"/>
              </a:rPr>
              <a:t>argc</a:t>
            </a:r>
            <a:r>
              <a:rPr lang="en-US" dirty="0">
                <a:solidFill>
                  <a:srgbClr val="00FA00"/>
                </a:solidFill>
                <a:latin typeface="Lucida Console" panose="020B0609040504020204" pitchFamily="49" charset="0"/>
              </a:rPr>
              <a:t>, char *</a:t>
            </a:r>
            <a:r>
              <a:rPr lang="en-US" dirty="0" err="1">
                <a:solidFill>
                  <a:srgbClr val="00FA00"/>
                </a:solidFill>
                <a:latin typeface="Lucida Console" panose="020B0609040504020204" pitchFamily="49" charset="0"/>
              </a:rPr>
              <a:t>argv</a:t>
            </a:r>
            <a:r>
              <a:rPr lang="en-US" dirty="0">
                <a:solidFill>
                  <a:srgbClr val="00FA00"/>
                </a:solidFill>
                <a:latin typeface="Lucida Console" panose="020B0609040504020204" pitchFamily="49" charset="0"/>
              </a:rPr>
              <a:t>[]) {</a:t>
            </a:r>
          </a:p>
          <a:p>
            <a:r>
              <a:rPr lang="en-US" dirty="0">
                <a:solidFill>
                  <a:srgbClr val="00FA00"/>
                </a:solidFill>
                <a:latin typeface="Lucida Console" panose="020B0609040504020204" pitchFamily="49" charset="0"/>
              </a:rPr>
              <a:t>    </a:t>
            </a:r>
            <a:r>
              <a:rPr lang="en-US" dirty="0" err="1">
                <a:solidFill>
                  <a:srgbClr val="00FA00"/>
                </a:solidFill>
                <a:latin typeface="Lucida Console" panose="020B0609040504020204" pitchFamily="49" charset="0"/>
              </a:rPr>
              <a:t>an_array</a:t>
            </a:r>
            <a:r>
              <a:rPr lang="en-US" dirty="0">
                <a:solidFill>
                  <a:srgbClr val="00FA00"/>
                </a:solidFill>
                <a:latin typeface="Lucida Console" panose="020B0609040504020204" pitchFamily="49" charset="0"/>
              </a:rPr>
              <a:t>[5300] = 19;</a:t>
            </a:r>
          </a:p>
          <a:p>
            <a:r>
              <a:rPr lang="en-US" dirty="0">
                <a:solidFill>
                  <a:srgbClr val="00FA00"/>
                </a:solidFill>
                <a:latin typeface="Lucida Console" panose="020B0609040504020204" pitchFamily="49" charset="0"/>
              </a:rPr>
              <a:t>}</a:t>
            </a:r>
          </a:p>
        </p:txBody>
      </p:sp>
      <p:grpSp>
        <p:nvGrpSpPr>
          <p:cNvPr id="33" name="Group 32">
            <a:extLst>
              <a:ext uri="{FF2B5EF4-FFF2-40B4-BE49-F238E27FC236}">
                <a16:creationId xmlns:a16="http://schemas.microsoft.com/office/drawing/2014/main" id="{B35E00C6-FCA6-CF4E-B2F4-DAF6AD4F3773}"/>
              </a:ext>
            </a:extLst>
          </p:cNvPr>
          <p:cNvGrpSpPr/>
          <p:nvPr/>
        </p:nvGrpSpPr>
        <p:grpSpPr>
          <a:xfrm>
            <a:off x="5875207" y="3115107"/>
            <a:ext cx="5319247" cy="3293046"/>
            <a:chOff x="5875207" y="3296776"/>
            <a:chExt cx="5319247" cy="3293046"/>
          </a:xfrm>
        </p:grpSpPr>
        <p:pic>
          <p:nvPicPr>
            <p:cNvPr id="12" name="Picture 11">
              <a:extLst>
                <a:ext uri="{FF2B5EF4-FFF2-40B4-BE49-F238E27FC236}">
                  <a16:creationId xmlns:a16="http://schemas.microsoft.com/office/drawing/2014/main" id="{1E5003EE-79FE-4442-A8C6-4ABBB71BF5F0}"/>
                </a:ext>
              </a:extLst>
            </p:cNvPr>
            <p:cNvPicPr>
              <a:picLocks noChangeAspect="1"/>
            </p:cNvPicPr>
            <p:nvPr/>
          </p:nvPicPr>
          <p:blipFill>
            <a:blip r:embed="rId3"/>
            <a:stretch>
              <a:fillRect/>
            </a:stretch>
          </p:blipFill>
          <p:spPr>
            <a:xfrm>
              <a:off x="8552077" y="4858302"/>
              <a:ext cx="825500" cy="660400"/>
            </a:xfrm>
            <a:prstGeom prst="rect">
              <a:avLst/>
            </a:prstGeom>
          </p:spPr>
        </p:pic>
        <p:pic>
          <p:nvPicPr>
            <p:cNvPr id="13" name="Picture 12">
              <a:extLst>
                <a:ext uri="{FF2B5EF4-FFF2-40B4-BE49-F238E27FC236}">
                  <a16:creationId xmlns:a16="http://schemas.microsoft.com/office/drawing/2014/main" id="{B0C40884-8141-C24C-BF41-363E7BCDAA46}"/>
                </a:ext>
              </a:extLst>
            </p:cNvPr>
            <p:cNvPicPr>
              <a:picLocks noChangeAspect="1"/>
            </p:cNvPicPr>
            <p:nvPr/>
          </p:nvPicPr>
          <p:blipFill>
            <a:blip r:embed="rId4"/>
            <a:stretch>
              <a:fillRect/>
            </a:stretch>
          </p:blipFill>
          <p:spPr>
            <a:xfrm>
              <a:off x="6542535" y="3706812"/>
              <a:ext cx="1181100" cy="2832100"/>
            </a:xfrm>
            <a:prstGeom prst="rect">
              <a:avLst/>
            </a:prstGeom>
          </p:spPr>
        </p:pic>
        <p:sp>
          <p:nvSpPr>
            <p:cNvPr id="14" name="Down Arrow 13">
              <a:extLst>
                <a:ext uri="{FF2B5EF4-FFF2-40B4-BE49-F238E27FC236}">
                  <a16:creationId xmlns:a16="http://schemas.microsoft.com/office/drawing/2014/main" id="{25B9C832-C248-8345-8F9E-68A43A6377C5}"/>
                </a:ext>
              </a:extLst>
            </p:cNvPr>
            <p:cNvSpPr/>
            <p:nvPr/>
          </p:nvSpPr>
          <p:spPr>
            <a:xfrm>
              <a:off x="7045755" y="3625404"/>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ADC69-291E-104F-81E1-CD6887994E9F}"/>
                </a:ext>
              </a:extLst>
            </p:cNvPr>
            <p:cNvSpPr txBox="1"/>
            <p:nvPr/>
          </p:nvSpPr>
          <p:spPr>
            <a:xfrm>
              <a:off x="6463030" y="3296776"/>
              <a:ext cx="1340110" cy="369332"/>
            </a:xfrm>
            <a:prstGeom prst="rect">
              <a:avLst/>
            </a:prstGeom>
            <a:noFill/>
          </p:spPr>
          <p:txBody>
            <a:bodyPr wrap="none" rtlCol="0">
              <a:spAutoFit/>
            </a:bodyPr>
            <a:lstStyle/>
            <a:p>
              <a:pPr algn="ctr"/>
              <a:r>
                <a:rPr lang="en-US" dirty="0"/>
                <a:t>control flow</a:t>
              </a:r>
            </a:p>
          </p:txBody>
        </p:sp>
        <p:cxnSp>
          <p:nvCxnSpPr>
            <p:cNvPr id="16" name="Straight Arrow Connector 15">
              <a:extLst>
                <a:ext uri="{FF2B5EF4-FFF2-40B4-BE49-F238E27FC236}">
                  <a16:creationId xmlns:a16="http://schemas.microsoft.com/office/drawing/2014/main" id="{3D4DE4A5-FBD2-1748-B49F-A0F80293283A}"/>
                </a:ext>
              </a:extLst>
            </p:cNvPr>
            <p:cNvCxnSpPr>
              <a:cxnSpLocks/>
              <a:stCxn id="14" idx="2"/>
              <a:endCxn id="12" idx="0"/>
            </p:cNvCxnSpPr>
            <p:nvPr/>
          </p:nvCxnSpPr>
          <p:spPr>
            <a:xfrm>
              <a:off x="7133085" y="4858302"/>
              <a:ext cx="1831742"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7" name="TextBox 16">
              <a:extLst>
                <a:ext uri="{FF2B5EF4-FFF2-40B4-BE49-F238E27FC236}">
                  <a16:creationId xmlns:a16="http://schemas.microsoft.com/office/drawing/2014/main" id="{EF21FA99-7678-764B-B52E-B973B3C91196}"/>
                </a:ext>
              </a:extLst>
            </p:cNvPr>
            <p:cNvSpPr txBox="1"/>
            <p:nvPr/>
          </p:nvSpPr>
          <p:spPr>
            <a:xfrm>
              <a:off x="7478732" y="4534565"/>
              <a:ext cx="1140249" cy="369332"/>
            </a:xfrm>
            <a:prstGeom prst="rect">
              <a:avLst/>
            </a:prstGeom>
            <a:noFill/>
          </p:spPr>
          <p:txBody>
            <a:bodyPr wrap="none" rtlCol="0">
              <a:spAutoFit/>
            </a:bodyPr>
            <a:lstStyle/>
            <a:p>
              <a:pPr algn="ctr"/>
              <a:r>
                <a:rPr lang="en-US" b="1" dirty="0">
                  <a:solidFill>
                    <a:srgbClr val="7030A0"/>
                  </a:solidFill>
                </a:rPr>
                <a:t>page fault</a:t>
              </a:r>
            </a:p>
          </p:txBody>
        </p:sp>
        <p:sp>
          <p:nvSpPr>
            <p:cNvPr id="18" name="TextBox 17">
              <a:extLst>
                <a:ext uri="{FF2B5EF4-FFF2-40B4-BE49-F238E27FC236}">
                  <a16:creationId xmlns:a16="http://schemas.microsoft.com/office/drawing/2014/main" id="{223C288B-5106-5D43-AA52-F95864A16134}"/>
                </a:ext>
              </a:extLst>
            </p:cNvPr>
            <p:cNvSpPr txBox="1"/>
            <p:nvPr/>
          </p:nvSpPr>
          <p:spPr>
            <a:xfrm>
              <a:off x="5875207" y="3706812"/>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19" name="TextBox 18">
              <a:extLst>
                <a:ext uri="{FF2B5EF4-FFF2-40B4-BE49-F238E27FC236}">
                  <a16:creationId xmlns:a16="http://schemas.microsoft.com/office/drawing/2014/main" id="{FBC0F51B-69C2-8347-94FA-ABC14E9E0EA8}"/>
                </a:ext>
              </a:extLst>
            </p:cNvPr>
            <p:cNvSpPr txBox="1"/>
            <p:nvPr/>
          </p:nvSpPr>
          <p:spPr>
            <a:xfrm>
              <a:off x="9005006" y="4184718"/>
              <a:ext cx="911019" cy="923330"/>
            </a:xfrm>
            <a:prstGeom prst="rect">
              <a:avLst/>
            </a:prstGeom>
            <a:noFill/>
          </p:spPr>
          <p:txBody>
            <a:bodyPr wrap="none" rtlCol="0">
              <a:spAutoFit/>
            </a:bodyPr>
            <a:lstStyle/>
            <a:p>
              <a:r>
                <a:rPr lang="en-US" dirty="0"/>
                <a:t>Detect</a:t>
              </a:r>
              <a:br>
                <a:rPr lang="en-US" dirty="0"/>
              </a:br>
              <a:r>
                <a:rPr lang="en-US" dirty="0"/>
                <a:t>invalid</a:t>
              </a:r>
              <a:br>
                <a:rPr lang="en-US" dirty="0"/>
              </a:br>
              <a:r>
                <a:rPr lang="en-US" dirty="0"/>
                <a:t>address</a:t>
              </a:r>
            </a:p>
          </p:txBody>
        </p:sp>
        <p:sp>
          <p:nvSpPr>
            <p:cNvPr id="22" name="Down Arrow 21">
              <a:extLst>
                <a:ext uri="{FF2B5EF4-FFF2-40B4-BE49-F238E27FC236}">
                  <a16:creationId xmlns:a16="http://schemas.microsoft.com/office/drawing/2014/main" id="{F4CBEA3E-CDA1-304E-84C8-D0183DD9F02D}"/>
                </a:ext>
              </a:extLst>
            </p:cNvPr>
            <p:cNvSpPr/>
            <p:nvPr/>
          </p:nvSpPr>
          <p:spPr>
            <a:xfrm>
              <a:off x="8877497" y="4917764"/>
              <a:ext cx="174660" cy="3364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919FD6-1581-2B4A-8496-805FFDD18302}"/>
                </a:ext>
              </a:extLst>
            </p:cNvPr>
            <p:cNvSpPr txBox="1"/>
            <p:nvPr/>
          </p:nvSpPr>
          <p:spPr>
            <a:xfrm>
              <a:off x="9224852" y="5943491"/>
              <a:ext cx="1487266" cy="646331"/>
            </a:xfrm>
            <a:prstGeom prst="rect">
              <a:avLst/>
            </a:prstGeom>
            <a:noFill/>
          </p:spPr>
          <p:txBody>
            <a:bodyPr wrap="none" rtlCol="0">
              <a:spAutoFit/>
            </a:bodyPr>
            <a:lstStyle/>
            <a:p>
              <a:pPr algn="ctr"/>
              <a:r>
                <a:rPr lang="en-US" dirty="0">
                  <a:solidFill>
                    <a:srgbClr val="7030A0"/>
                  </a:solidFill>
                </a:rPr>
                <a:t>send SIGSEGV</a:t>
              </a:r>
              <a:br>
                <a:rPr lang="en-US" dirty="0">
                  <a:solidFill>
                    <a:srgbClr val="7030A0"/>
                  </a:solidFill>
                </a:rPr>
              </a:br>
              <a:r>
                <a:rPr lang="en-US" dirty="0">
                  <a:solidFill>
                    <a:srgbClr val="7030A0"/>
                  </a:solidFill>
                </a:rPr>
                <a:t>to process</a:t>
              </a:r>
            </a:p>
          </p:txBody>
        </p:sp>
        <p:pic>
          <p:nvPicPr>
            <p:cNvPr id="25" name="Picture 24">
              <a:extLst>
                <a:ext uri="{FF2B5EF4-FFF2-40B4-BE49-F238E27FC236}">
                  <a16:creationId xmlns:a16="http://schemas.microsoft.com/office/drawing/2014/main" id="{3132F3C7-C3C2-5E40-B6F7-C36509A50D86}"/>
                </a:ext>
              </a:extLst>
            </p:cNvPr>
            <p:cNvPicPr>
              <a:picLocks noChangeAspect="1"/>
            </p:cNvPicPr>
            <p:nvPr/>
          </p:nvPicPr>
          <p:blipFill>
            <a:blip r:embed="rId3"/>
            <a:stretch>
              <a:fillRect/>
            </a:stretch>
          </p:blipFill>
          <p:spPr>
            <a:xfrm>
              <a:off x="10368954" y="5252499"/>
              <a:ext cx="825500" cy="660400"/>
            </a:xfrm>
            <a:prstGeom prst="rect">
              <a:avLst/>
            </a:prstGeom>
          </p:spPr>
        </p:pic>
        <p:cxnSp>
          <p:nvCxnSpPr>
            <p:cNvPr id="26" name="Straight Arrow Connector 25">
              <a:extLst>
                <a:ext uri="{FF2B5EF4-FFF2-40B4-BE49-F238E27FC236}">
                  <a16:creationId xmlns:a16="http://schemas.microsoft.com/office/drawing/2014/main" id="{7D2A2A4D-5482-5542-9D7F-4B49815B1B07}"/>
                </a:ext>
              </a:extLst>
            </p:cNvPr>
            <p:cNvCxnSpPr>
              <a:cxnSpLocks/>
              <a:stCxn id="22" idx="2"/>
              <a:endCxn id="25" idx="0"/>
            </p:cNvCxnSpPr>
            <p:nvPr/>
          </p:nvCxnSpPr>
          <p:spPr>
            <a:xfrm flipV="1">
              <a:off x="8964827" y="5252499"/>
              <a:ext cx="1816877" cy="1673"/>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83B41EA6-111A-1047-ABF9-0CAB36BFC31E}"/>
                </a:ext>
              </a:extLst>
            </p:cNvPr>
            <p:cNvSpPr txBox="1"/>
            <p:nvPr/>
          </p:nvSpPr>
          <p:spPr>
            <a:xfrm>
              <a:off x="9103466" y="4932896"/>
              <a:ext cx="1993879" cy="369332"/>
            </a:xfrm>
            <a:prstGeom prst="rect">
              <a:avLst/>
            </a:prstGeom>
            <a:noFill/>
          </p:spPr>
          <p:txBody>
            <a:bodyPr wrap="none" rtlCol="0">
              <a:spAutoFit/>
            </a:bodyPr>
            <a:lstStyle/>
            <a:p>
              <a:pPr algn="ctr"/>
              <a:r>
                <a:rPr lang="en-US" b="1" dirty="0">
                  <a:solidFill>
                    <a:srgbClr val="7030A0"/>
                  </a:solidFill>
                </a:rPr>
                <a:t>segmentation fault</a:t>
              </a:r>
            </a:p>
          </p:txBody>
        </p:sp>
        <p:sp>
          <p:nvSpPr>
            <p:cNvPr id="28" name="Down Arrow 27">
              <a:extLst>
                <a:ext uri="{FF2B5EF4-FFF2-40B4-BE49-F238E27FC236}">
                  <a16:creationId xmlns:a16="http://schemas.microsoft.com/office/drawing/2014/main" id="{D32A52DE-4E49-C14D-8712-B8D516F3824B}"/>
                </a:ext>
              </a:extLst>
            </p:cNvPr>
            <p:cNvSpPr/>
            <p:nvPr/>
          </p:nvSpPr>
          <p:spPr>
            <a:xfrm>
              <a:off x="10694374" y="5311960"/>
              <a:ext cx="174660" cy="5554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61206B4-11A7-504E-ADFB-8F687E751B09}"/>
                </a:ext>
              </a:extLst>
            </p:cNvPr>
            <p:cNvCxnSpPr>
              <a:cxnSpLocks/>
              <a:stCxn id="25" idx="2"/>
            </p:cNvCxnSpPr>
            <p:nvPr/>
          </p:nvCxnSpPr>
          <p:spPr>
            <a:xfrm flipH="1">
              <a:off x="8244309" y="5912899"/>
              <a:ext cx="2537395" cy="260888"/>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2271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Synchronous Exceptions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sz="half" idx="1"/>
          </p:nvPr>
        </p:nvSpPr>
        <p:spPr>
          <a:xfrm>
            <a:off x="838200" y="1925782"/>
            <a:ext cx="5181600" cy="4567093"/>
          </a:xfrm>
        </p:spPr>
        <p:txBody>
          <a:bodyPr>
            <a:normAutofit/>
          </a:bodyPr>
          <a:lstStyle/>
          <a:p>
            <a:r>
              <a:rPr lang="en-US" dirty="0"/>
              <a:t>Trap</a:t>
            </a:r>
          </a:p>
          <a:p>
            <a:pPr lvl="1"/>
            <a:r>
              <a:rPr lang="en-US" dirty="0"/>
              <a:t>Intentional exception</a:t>
            </a:r>
          </a:p>
          <a:p>
            <a:pPr lvl="1"/>
            <a:r>
              <a:rPr lang="en-US" dirty="0"/>
              <a:t>Examples: system call, breakpoint trap</a:t>
            </a:r>
          </a:p>
          <a:p>
            <a:pPr lvl="1"/>
            <a:r>
              <a:rPr lang="en-US" dirty="0"/>
              <a:t>Handler returns control to </a:t>
            </a:r>
            <a:r>
              <a:rPr lang="en-US" i="1" dirty="0"/>
              <a:t>next</a:t>
            </a:r>
            <a:r>
              <a:rPr lang="en-US" dirty="0"/>
              <a:t> instruction</a:t>
            </a:r>
          </a:p>
          <a:p>
            <a:r>
              <a:rPr lang="en-US" dirty="0"/>
              <a:t>Abort</a:t>
            </a:r>
          </a:p>
          <a:p>
            <a:pPr lvl="1"/>
            <a:r>
              <a:rPr lang="en-US" dirty="0"/>
              <a:t>Unintentional exception</a:t>
            </a:r>
          </a:p>
          <a:p>
            <a:pPr lvl="1"/>
            <a:r>
              <a:rPr lang="en-US" dirty="0"/>
              <a:t>Unrecoverable</a:t>
            </a:r>
          </a:p>
          <a:p>
            <a:pPr lvl="1"/>
            <a:r>
              <a:rPr lang="en-US" dirty="0"/>
              <a:t>Example: illegal instruction</a:t>
            </a:r>
          </a:p>
          <a:p>
            <a:pPr lvl="1"/>
            <a:r>
              <a:rPr lang="en-US" dirty="0"/>
              <a:t>Handler aborts process</a:t>
            </a:r>
          </a:p>
        </p:txBody>
      </p:sp>
      <p:sp>
        <p:nvSpPr>
          <p:cNvPr id="4" name="Content Placeholder 3">
            <a:extLst>
              <a:ext uri="{FF2B5EF4-FFF2-40B4-BE49-F238E27FC236}">
                <a16:creationId xmlns:a16="http://schemas.microsoft.com/office/drawing/2014/main" id="{D40D7A3E-A639-0D4E-ACC8-B6D64036B060}"/>
              </a:ext>
            </a:extLst>
          </p:cNvPr>
          <p:cNvSpPr>
            <a:spLocks noGrp="1"/>
          </p:cNvSpPr>
          <p:nvPr>
            <p:ph sz="half" idx="2"/>
          </p:nvPr>
        </p:nvSpPr>
        <p:spPr>
          <a:xfrm>
            <a:off x="6172200" y="2029326"/>
            <a:ext cx="5181600" cy="4463549"/>
          </a:xfrm>
        </p:spPr>
        <p:txBody>
          <a:bodyPr/>
          <a:lstStyle/>
          <a:p>
            <a:r>
              <a:rPr lang="en-US" dirty="0"/>
              <a:t>Fault</a:t>
            </a:r>
          </a:p>
          <a:p>
            <a:pPr lvl="1"/>
            <a:r>
              <a:rPr lang="en-US" dirty="0"/>
              <a:t>Unintentional Exception</a:t>
            </a:r>
          </a:p>
          <a:p>
            <a:pPr lvl="1"/>
            <a:r>
              <a:rPr lang="en-US" dirty="0"/>
              <a:t>Possibly recoverable</a:t>
            </a:r>
          </a:p>
          <a:p>
            <a:pPr lvl="1"/>
            <a:r>
              <a:rPr lang="en-US" dirty="0"/>
              <a:t>Recoverable example: page fault</a:t>
            </a:r>
          </a:p>
          <a:p>
            <a:pPr lvl="2"/>
            <a:r>
              <a:rPr lang="en-US" dirty="0"/>
              <a:t>Handler returns control to </a:t>
            </a:r>
            <a:r>
              <a:rPr lang="en-US" i="1" dirty="0"/>
              <a:t>current</a:t>
            </a:r>
            <a:r>
              <a:rPr lang="en-US" dirty="0"/>
              <a:t> instruction</a:t>
            </a:r>
          </a:p>
          <a:p>
            <a:pPr lvl="1"/>
            <a:r>
              <a:rPr lang="en-US" dirty="0"/>
              <a:t>Unrecoverable example: segmentation fault</a:t>
            </a:r>
          </a:p>
          <a:p>
            <a:pPr lvl="2"/>
            <a:r>
              <a:rPr lang="en-US" dirty="0"/>
              <a:t>Handler aborts process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79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9" name="Rectangle 8">
            <a:extLst>
              <a:ext uri="{FF2B5EF4-FFF2-40B4-BE49-F238E27FC236}">
                <a16:creationId xmlns:a16="http://schemas.microsoft.com/office/drawing/2014/main" id="{D89181BC-8C15-4445-AB37-52DC250F3693}"/>
              </a:ext>
            </a:extLst>
          </p:cNvPr>
          <p:cNvSpPr/>
          <p:nvPr/>
        </p:nvSpPr>
        <p:spPr>
          <a:xfrm>
            <a:off x="831273" y="1395270"/>
            <a:ext cx="6213689" cy="523220"/>
          </a:xfrm>
          <a:prstGeom prst="rect">
            <a:avLst/>
          </a:prstGeom>
        </p:spPr>
        <p:txBody>
          <a:bodyPr wrap="none">
            <a:spAutoFit/>
          </a:bodyPr>
          <a:lstStyle/>
          <a:p>
            <a:pPr marL="285750" indent="-285750">
              <a:buFont typeface="Arial" panose="020B0604020202020204" pitchFamily="34" charset="0"/>
              <a:buChar char="•"/>
            </a:pPr>
            <a:r>
              <a:rPr lang="en-US" sz="2800" dirty="0"/>
              <a:t>Triggered by instruction being executed</a:t>
            </a:r>
          </a:p>
        </p:txBody>
      </p:sp>
    </p:spTree>
    <p:extLst>
      <p:ext uri="{BB962C8B-B14F-4D97-AF65-F5344CB8AC3E}">
        <p14:creationId xmlns:p14="http://schemas.microsoft.com/office/powerpoint/2010/main" val="197607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EA70C0-95A8-B8B8-602B-F7E3251DB864}"/>
              </a:ext>
            </a:extLst>
          </p:cNvPr>
          <p:cNvSpPr/>
          <p:nvPr/>
        </p:nvSpPr>
        <p:spPr>
          <a:xfrm>
            <a:off x="7431500" y="26695"/>
            <a:ext cx="3922295" cy="787568"/>
          </a:xfrm>
          <a:prstGeom prst="rect">
            <a:avLst/>
          </a:prstGeom>
          <a:solidFill>
            <a:srgbClr val="00B0F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Cortex-M0+ Internal Registers</a:t>
            </a:r>
          </a:p>
        </p:txBody>
      </p:sp>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RP2040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5" name="TextBox 4">
            <a:extLst>
              <a:ext uri="{FF2B5EF4-FFF2-40B4-BE49-F238E27FC236}">
                <a16:creationId xmlns:a16="http://schemas.microsoft.com/office/drawing/2014/main" id="{CFF27847-8351-3B4A-BE9B-7A35FD9C30DD}"/>
              </a:ext>
            </a:extLst>
          </p:cNvPr>
          <p:cNvSpPr txBox="1"/>
          <p:nvPr/>
        </p:nvSpPr>
        <p:spPr>
          <a:xfrm>
            <a:off x="6053293" y="136525"/>
            <a:ext cx="1420645" cy="6440225"/>
          </a:xfrm>
          <a:prstGeom prst="rect">
            <a:avLst/>
          </a:prstGeom>
          <a:noFill/>
        </p:spPr>
        <p:txBody>
          <a:bodyPr wrap="none" rtlCol="0">
            <a:spAutoFit/>
          </a:bodyPr>
          <a:lstStyle/>
          <a:p>
            <a:pPr algn="r"/>
            <a:r>
              <a:rPr lang="en-US" dirty="0"/>
              <a:t>0xEFFF’FFFF</a:t>
            </a:r>
          </a:p>
          <a:p>
            <a:pPr algn="r"/>
            <a:r>
              <a:rPr lang="en-US" dirty="0"/>
              <a:t>0xE000’0000</a:t>
            </a:r>
          </a:p>
          <a:p>
            <a:pPr algn="r"/>
            <a:r>
              <a:rPr lang="en-US" dirty="0"/>
              <a:t>0xDFFF’FFFF</a:t>
            </a:r>
          </a:p>
          <a:p>
            <a:pPr algn="r"/>
            <a:endParaRPr lang="en-US" dirty="0"/>
          </a:p>
          <a:p>
            <a:pPr algn="r"/>
            <a:r>
              <a:rPr lang="en-US" dirty="0"/>
              <a:t>0xD000’0000</a:t>
            </a:r>
          </a:p>
          <a:p>
            <a:pPr algn="r"/>
            <a:endParaRPr lang="en-US" dirty="0"/>
          </a:p>
          <a:p>
            <a:pPr algn="r"/>
            <a:r>
              <a:rPr lang="en-US" dirty="0"/>
              <a:t>0x5FFF’FFFF</a:t>
            </a:r>
          </a:p>
          <a:p>
            <a:pPr algn="r"/>
            <a:endParaRPr lang="en-US" dirty="0"/>
          </a:p>
          <a:p>
            <a:pPr algn="r"/>
            <a:endParaRPr lang="en-US" sz="2400" dirty="0"/>
          </a:p>
          <a:p>
            <a:pPr algn="r"/>
            <a:endParaRPr lang="en-US" dirty="0"/>
          </a:p>
          <a:p>
            <a:pPr algn="r"/>
            <a:r>
              <a:rPr lang="en-US" dirty="0"/>
              <a:t>0x4000’0000</a:t>
            </a:r>
          </a:p>
          <a:p>
            <a:pPr algn="r"/>
            <a:r>
              <a:rPr lang="en-US" dirty="0"/>
              <a:t>0x3FFF’FFFF</a:t>
            </a:r>
          </a:p>
          <a:p>
            <a:pPr algn="r"/>
            <a:endParaRPr lang="en-US" dirty="0"/>
          </a:p>
          <a:p>
            <a:pPr algn="r"/>
            <a:endParaRPr lang="en-US" dirty="0"/>
          </a:p>
          <a:p>
            <a:pPr algn="r"/>
            <a:endParaRPr lang="en-US" dirty="0"/>
          </a:p>
          <a:p>
            <a:pPr algn="r"/>
            <a:endParaRPr lang="en-US" dirty="0"/>
          </a:p>
          <a:p>
            <a:pPr algn="r"/>
            <a:r>
              <a:rPr lang="en-US" dirty="0"/>
              <a:t>0x2000’0000</a:t>
            </a:r>
          </a:p>
          <a:p>
            <a:pPr algn="r"/>
            <a:r>
              <a:rPr lang="en-US" dirty="0"/>
              <a:t>0x1FFF’FFFF</a:t>
            </a:r>
          </a:p>
          <a:p>
            <a:pPr algn="r"/>
            <a:endParaRPr lang="en-US" dirty="0"/>
          </a:p>
          <a:p>
            <a:pPr algn="r"/>
            <a:r>
              <a:rPr lang="en-US" dirty="0"/>
              <a:t>0x1000’0000</a:t>
            </a:r>
          </a:p>
          <a:p>
            <a:pPr algn="r"/>
            <a:r>
              <a:rPr lang="en-US" dirty="0"/>
              <a:t>0x0FFF’FFFF</a:t>
            </a:r>
          </a:p>
          <a:p>
            <a:pPr algn="r"/>
            <a:endParaRPr lang="en-US" sz="1050" dirty="0"/>
          </a:p>
          <a:p>
            <a:pPr algn="r"/>
            <a:r>
              <a:rPr lang="en-US" dirty="0"/>
              <a:t>0x0000’0000</a:t>
            </a:r>
          </a:p>
        </p:txBody>
      </p:sp>
      <p:sp>
        <p:nvSpPr>
          <p:cNvPr id="12" name="TextBox 11">
            <a:extLst>
              <a:ext uri="{FF2B5EF4-FFF2-40B4-BE49-F238E27FC236}">
                <a16:creationId xmlns:a16="http://schemas.microsoft.com/office/drawing/2014/main" id="{EB4B20D1-7E31-D54B-90AB-338BDD5CBD1A}"/>
              </a:ext>
            </a:extLst>
          </p:cNvPr>
          <p:cNvSpPr txBox="1"/>
          <p:nvPr/>
        </p:nvSpPr>
        <p:spPr>
          <a:xfrm rot="16200000">
            <a:off x="5035759" y="2131247"/>
            <a:ext cx="1790618" cy="369332"/>
          </a:xfrm>
          <a:prstGeom prst="rect">
            <a:avLst/>
          </a:prstGeom>
          <a:noFill/>
        </p:spPr>
        <p:txBody>
          <a:bodyPr wrap="none" rtlCol="0">
            <a:spAutoFit/>
          </a:bodyPr>
          <a:lstStyle/>
          <a:p>
            <a:r>
              <a:rPr lang="en-US" dirty="0"/>
              <a:t>Memory Address</a:t>
            </a:r>
          </a:p>
        </p:txBody>
      </p:sp>
      <p:sp>
        <p:nvSpPr>
          <p:cNvPr id="17" name="Rectangle 16">
            <a:extLst>
              <a:ext uri="{FF2B5EF4-FFF2-40B4-BE49-F238E27FC236}">
                <a16:creationId xmlns:a16="http://schemas.microsoft.com/office/drawing/2014/main" id="{BCF26C58-40D2-E4C4-9EE7-FA2CB1F475AC}"/>
              </a:ext>
            </a:extLst>
          </p:cNvPr>
          <p:cNvSpPr/>
          <p:nvPr/>
        </p:nvSpPr>
        <p:spPr>
          <a:xfrm>
            <a:off x="7431501" y="1791156"/>
            <a:ext cx="3922295" cy="1575136"/>
          </a:xfrm>
          <a:prstGeom prst="rect">
            <a:avLst/>
          </a:prstGeom>
          <a:solidFill>
            <a:srgbClr val="FFC0B4"/>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Peripheral Registers</a:t>
            </a:r>
          </a:p>
        </p:txBody>
      </p:sp>
      <p:sp>
        <p:nvSpPr>
          <p:cNvPr id="16" name="Rectangle 15">
            <a:extLst>
              <a:ext uri="{FF2B5EF4-FFF2-40B4-BE49-F238E27FC236}">
                <a16:creationId xmlns:a16="http://schemas.microsoft.com/office/drawing/2014/main" id="{08291CCA-4AB9-6C13-FCC6-5202D2B9F4C5}"/>
              </a:ext>
            </a:extLst>
          </p:cNvPr>
          <p:cNvSpPr/>
          <p:nvPr/>
        </p:nvSpPr>
        <p:spPr>
          <a:xfrm>
            <a:off x="7431503" y="3368421"/>
            <a:ext cx="3922295" cy="1575136"/>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SRAM</a:t>
            </a:r>
          </a:p>
        </p:txBody>
      </p:sp>
      <p:sp>
        <p:nvSpPr>
          <p:cNvPr id="7" name="Rectangle 6">
            <a:extLst>
              <a:ext uri="{FF2B5EF4-FFF2-40B4-BE49-F238E27FC236}">
                <a16:creationId xmlns:a16="http://schemas.microsoft.com/office/drawing/2014/main" id="{99FCC695-53FD-742E-9C57-76AB138E7BD6}"/>
              </a:ext>
            </a:extLst>
          </p:cNvPr>
          <p:cNvSpPr/>
          <p:nvPr/>
        </p:nvSpPr>
        <p:spPr>
          <a:xfrm>
            <a:off x="7431504" y="4943557"/>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Flash / XIP Cache</a:t>
            </a:r>
          </a:p>
        </p:txBody>
      </p:sp>
      <p:sp>
        <p:nvSpPr>
          <p:cNvPr id="4" name="Rectangle 3">
            <a:extLst>
              <a:ext uri="{FF2B5EF4-FFF2-40B4-BE49-F238E27FC236}">
                <a16:creationId xmlns:a16="http://schemas.microsoft.com/office/drawing/2014/main" id="{2F3C2300-D2FB-3140-9789-CA4288631C9D}"/>
              </a:ext>
            </a:extLst>
          </p:cNvPr>
          <p:cNvSpPr/>
          <p:nvPr/>
        </p:nvSpPr>
        <p:spPr>
          <a:xfrm>
            <a:off x="7431505" y="5731125"/>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ROM</a:t>
            </a:r>
          </a:p>
        </p:txBody>
      </p:sp>
      <p:sp>
        <p:nvSpPr>
          <p:cNvPr id="19" name="Rectangle 18">
            <a:extLst>
              <a:ext uri="{FF2B5EF4-FFF2-40B4-BE49-F238E27FC236}">
                <a16:creationId xmlns:a16="http://schemas.microsoft.com/office/drawing/2014/main" id="{A4CCD392-802F-F483-EA1E-44C46E1FB62E}"/>
              </a:ext>
            </a:extLst>
          </p:cNvPr>
          <p:cNvSpPr/>
          <p:nvPr/>
        </p:nvSpPr>
        <p:spPr>
          <a:xfrm>
            <a:off x="7431500" y="733091"/>
            <a:ext cx="3922295" cy="787568"/>
          </a:xfrm>
          <a:prstGeom prst="rect">
            <a:avLst/>
          </a:prstGeom>
          <a:solidFill>
            <a:srgbClr val="FFB4B4"/>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I/O Port Registers</a:t>
            </a:r>
          </a:p>
        </p:txBody>
      </p:sp>
      <p:sp>
        <p:nvSpPr>
          <p:cNvPr id="21" name="TextBox 20">
            <a:extLst>
              <a:ext uri="{FF2B5EF4-FFF2-40B4-BE49-F238E27FC236}">
                <a16:creationId xmlns:a16="http://schemas.microsoft.com/office/drawing/2014/main" id="{9A1332E1-9215-D937-5A35-A96D8BB9FE57}"/>
              </a:ext>
            </a:extLst>
          </p:cNvPr>
          <p:cNvSpPr txBox="1"/>
          <p:nvPr/>
        </p:nvSpPr>
        <p:spPr>
          <a:xfrm>
            <a:off x="623392" y="3211222"/>
            <a:ext cx="5186676" cy="2246769"/>
          </a:xfrm>
          <a:prstGeom prst="rect">
            <a:avLst/>
          </a:prstGeom>
          <a:noFill/>
        </p:spPr>
        <p:txBody>
          <a:bodyPr wrap="none" rtlCol="0">
            <a:spAutoFit/>
          </a:bodyPr>
          <a:lstStyle/>
          <a:p>
            <a:r>
              <a:rPr lang="en-US" sz="2000" dirty="0"/>
              <a:t>Full address space allocations aren’t used.</a:t>
            </a:r>
          </a:p>
          <a:p>
            <a:r>
              <a:rPr lang="en-US" sz="2000" dirty="0"/>
              <a:t>For example:</a:t>
            </a:r>
          </a:p>
          <a:p>
            <a:pPr marL="285750" indent="-285750">
              <a:buFontTx/>
              <a:buChar char="-"/>
            </a:pPr>
            <a:r>
              <a:rPr lang="en-US" sz="2000" dirty="0"/>
              <a:t>There is only 264 KB RAM, not 512MB</a:t>
            </a:r>
          </a:p>
          <a:p>
            <a:pPr marL="285750" indent="-285750">
              <a:buFontTx/>
              <a:buChar char="-"/>
            </a:pPr>
            <a:r>
              <a:rPr lang="en-US" sz="2000" dirty="0"/>
              <a:t>APB peripherals 0x4000’0000..0x4006’C000</a:t>
            </a:r>
          </a:p>
          <a:p>
            <a:pPr marL="285750" indent="-285750">
              <a:buFontTx/>
              <a:buChar char="-"/>
            </a:pPr>
            <a:r>
              <a:rPr lang="en-US" sz="2000" dirty="0"/>
              <a:t>AHB peripherals 0x5000’000..0x5040’0000</a:t>
            </a:r>
          </a:p>
          <a:p>
            <a:pPr marL="285750" indent="-285750">
              <a:buFontTx/>
              <a:buChar char="-"/>
            </a:pPr>
            <a:r>
              <a:rPr lang="en-US" sz="2000" dirty="0"/>
              <a:t>SIO registers 0xD000’0000..0xD000’017C</a:t>
            </a:r>
          </a:p>
          <a:p>
            <a:pPr marL="285750" indent="-285750">
              <a:buFontTx/>
              <a:buChar char="-"/>
            </a:pPr>
            <a:r>
              <a:rPr lang="en-US" sz="2000" dirty="0"/>
              <a:t>Internal Registers 0xE000’0000..0xE000’EDA0</a:t>
            </a:r>
          </a:p>
        </p:txBody>
      </p:sp>
    </p:spTree>
    <p:extLst>
      <p:ext uri="{BB962C8B-B14F-4D97-AF65-F5344CB8AC3E}">
        <p14:creationId xmlns:p14="http://schemas.microsoft.com/office/powerpoint/2010/main" val="1843995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19C158C-6698-4C43-A55D-252BB0AE6FB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3A206933-4DD6-8A4F-9E86-9B4ACD3D8ABE}"/>
              </a:ext>
            </a:extLst>
          </p:cNvPr>
          <p:cNvSpPr>
            <a:spLocks noGrp="1"/>
          </p:cNvSpPr>
          <p:nvPr>
            <p:ph type="sldNum" sz="quarter" idx="12"/>
          </p:nvPr>
        </p:nvSpPr>
        <p:spPr/>
        <p:txBody>
          <a:bodyPr/>
          <a:lstStyle/>
          <a:p>
            <a:fld id="{B30C84D9-7A41-4FEB-892B-80917372DB87}" type="slidenum">
              <a:rPr lang="en-US" smtClean="0"/>
              <a:t>80</a:t>
            </a:fld>
            <a:endParaRPr lang="en-US"/>
          </a:p>
        </p:txBody>
      </p:sp>
      <p:sp>
        <p:nvSpPr>
          <p:cNvPr id="8" name="Title 7">
            <a:extLst>
              <a:ext uri="{FF2B5EF4-FFF2-40B4-BE49-F238E27FC236}">
                <a16:creationId xmlns:a16="http://schemas.microsoft.com/office/drawing/2014/main" id="{82829B6A-C3FC-9E48-8D5A-17DD4BDBAA42}"/>
              </a:ext>
            </a:extLst>
          </p:cNvPr>
          <p:cNvSpPr>
            <a:spLocks noGrp="1"/>
          </p:cNvSpPr>
          <p:nvPr>
            <p:ph type="title"/>
          </p:nvPr>
        </p:nvSpPr>
        <p:spPr/>
        <p:txBody>
          <a:bodyPr/>
          <a:lstStyle/>
          <a:p>
            <a:r>
              <a:rPr lang="en-US" dirty="0"/>
              <a:t>Exceptional Control Flow</a:t>
            </a:r>
          </a:p>
        </p:txBody>
      </p:sp>
      <p:sp>
        <p:nvSpPr>
          <p:cNvPr id="9" name="Text Placeholder 8">
            <a:extLst>
              <a:ext uri="{FF2B5EF4-FFF2-40B4-BE49-F238E27FC236}">
                <a16:creationId xmlns:a16="http://schemas.microsoft.com/office/drawing/2014/main" id="{B6B3880C-7806-1543-9361-C909351F9BF8}"/>
              </a:ext>
            </a:extLst>
          </p:cNvPr>
          <p:cNvSpPr>
            <a:spLocks noGrp="1"/>
          </p:cNvSpPr>
          <p:nvPr>
            <p:ph type="body" idx="1"/>
          </p:nvPr>
        </p:nvSpPr>
        <p:spPr/>
        <p:txBody>
          <a:bodyPr/>
          <a:lstStyle/>
          <a:p>
            <a:r>
              <a:rPr lang="en-US" dirty="0"/>
              <a:t>Handling Interrupts</a:t>
            </a:r>
          </a:p>
        </p:txBody>
      </p:sp>
    </p:spTree>
    <p:extLst>
      <p:ext uri="{BB962C8B-B14F-4D97-AF65-F5344CB8AC3E}">
        <p14:creationId xmlns:p14="http://schemas.microsoft.com/office/powerpoint/2010/main" val="2367126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3419868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br>
              <a:rPr lang="en-US" dirty="0"/>
            </a:b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Content Placeholder 24" descr="A picture containing graphical user interface&#10;&#10;Description automatically generated">
            <a:extLst>
              <a:ext uri="{FF2B5EF4-FFF2-40B4-BE49-F238E27FC236}">
                <a16:creationId xmlns:a16="http://schemas.microsoft.com/office/drawing/2014/main" id="{77F04C74-E254-1047-BA97-29E4CA936798}"/>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172067347"/>
      </p:ext>
    </p:extLst>
  </p:cSld>
  <p:clrMapOvr>
    <a:masterClrMapping/>
  </p:clrMapOvr>
  <mc:AlternateContent xmlns:mc="http://schemas.openxmlformats.org/markup-compatibility/2006" xmlns:p14="http://schemas.microsoft.com/office/powerpoint/2010/main">
    <mc:Choice Requires="p14">
      <p:transition p14:dur="10" advClick="0" advTm="13500"/>
    </mc:Choice>
    <mc:Fallback xmlns="">
      <p:transition advClick="0"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55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1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6" name="Content Placeholder 8">
            <a:extLst>
              <a:ext uri="{FF2B5EF4-FFF2-40B4-BE49-F238E27FC236}">
                <a16:creationId xmlns:a16="http://schemas.microsoft.com/office/drawing/2014/main" id="{183CA467-00B0-6A4E-AACC-75F898A7033D}"/>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688882" y="2833113"/>
            <a:ext cx="4148236" cy="2336362"/>
          </a:xfrm>
          <a:prstGeom prst="rect">
            <a:avLst/>
          </a:prstGeom>
        </p:spPr>
      </p:pic>
      <p:sp>
        <p:nvSpPr>
          <p:cNvPr id="18" name="Oval 17">
            <a:extLst>
              <a:ext uri="{FF2B5EF4-FFF2-40B4-BE49-F238E27FC236}">
                <a16:creationId xmlns:a16="http://schemas.microsoft.com/office/drawing/2014/main" id="{EDD9AA8B-EB91-4C4E-B825-E8B5BB7BBE43}"/>
              </a:ext>
            </a:extLst>
          </p:cNvPr>
          <p:cNvSpPr/>
          <p:nvPr/>
        </p:nvSpPr>
        <p:spPr>
          <a:xfrm>
            <a:off x="6972300" y="4025900"/>
            <a:ext cx="749300" cy="317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676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p>
          <a:p>
            <a:pPr marL="0" indent="0">
              <a:buNone/>
            </a:pPr>
            <a:r>
              <a:rPr lang="en-US" dirty="0"/>
              <a:t>The interrupt is handled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grpSp>
        <p:nvGrpSpPr>
          <p:cNvPr id="11" name="Group 10">
            <a:extLst>
              <a:ext uri="{FF2B5EF4-FFF2-40B4-BE49-F238E27FC236}">
                <a16:creationId xmlns:a16="http://schemas.microsoft.com/office/drawing/2014/main" id="{B24C9AA6-2F72-5743-BD8C-794AD058EA78}"/>
              </a:ext>
            </a:extLst>
          </p:cNvPr>
          <p:cNvGrpSpPr/>
          <p:nvPr/>
        </p:nvGrpSpPr>
        <p:grpSpPr>
          <a:xfrm>
            <a:off x="6331145" y="2311915"/>
            <a:ext cx="5161435" cy="3242136"/>
            <a:chOff x="2382599" y="1602914"/>
            <a:chExt cx="5161435" cy="3242136"/>
          </a:xfrm>
        </p:grpSpPr>
        <p:pic>
          <p:nvPicPr>
            <p:cNvPr id="12" name="Picture 11">
              <a:extLst>
                <a:ext uri="{FF2B5EF4-FFF2-40B4-BE49-F238E27FC236}">
                  <a16:creationId xmlns:a16="http://schemas.microsoft.com/office/drawing/2014/main" id="{6137E027-BF66-7C47-BD22-687ADE813376}"/>
                </a:ext>
              </a:extLst>
            </p:cNvPr>
            <p:cNvPicPr>
              <a:picLocks noChangeAspect="1"/>
            </p:cNvPicPr>
            <p:nvPr/>
          </p:nvPicPr>
          <p:blipFill>
            <a:blip r:embed="rId3"/>
            <a:stretch>
              <a:fillRect/>
            </a:stretch>
          </p:blipFill>
          <p:spPr>
            <a:xfrm>
              <a:off x="5619964" y="3164440"/>
              <a:ext cx="825500" cy="660400"/>
            </a:xfrm>
            <a:prstGeom prst="rect">
              <a:avLst/>
            </a:prstGeom>
          </p:spPr>
        </p:pic>
        <p:pic>
          <p:nvPicPr>
            <p:cNvPr id="13" name="Picture 12">
              <a:extLst>
                <a:ext uri="{FF2B5EF4-FFF2-40B4-BE49-F238E27FC236}">
                  <a16:creationId xmlns:a16="http://schemas.microsoft.com/office/drawing/2014/main" id="{0AA17806-A5A2-DB40-AEA5-E93F5CE55270}"/>
                </a:ext>
              </a:extLst>
            </p:cNvPr>
            <p:cNvPicPr>
              <a:picLocks noChangeAspect="1"/>
            </p:cNvPicPr>
            <p:nvPr/>
          </p:nvPicPr>
          <p:blipFill>
            <a:blip r:embed="rId4"/>
            <a:stretch>
              <a:fillRect/>
            </a:stretch>
          </p:blipFill>
          <p:spPr>
            <a:xfrm>
              <a:off x="3049927" y="2012950"/>
              <a:ext cx="1181100" cy="2832100"/>
            </a:xfrm>
            <a:prstGeom prst="rect">
              <a:avLst/>
            </a:prstGeom>
          </p:spPr>
        </p:pic>
        <p:sp>
          <p:nvSpPr>
            <p:cNvPr id="14" name="Down Arrow 13">
              <a:extLst>
                <a:ext uri="{FF2B5EF4-FFF2-40B4-BE49-F238E27FC236}">
                  <a16:creationId xmlns:a16="http://schemas.microsoft.com/office/drawing/2014/main" id="{B32F6C09-10F5-B748-B4CC-A365CFA76BAA}"/>
                </a:ext>
              </a:extLst>
            </p:cNvPr>
            <p:cNvSpPr/>
            <p:nvPr/>
          </p:nvSpPr>
          <p:spPr>
            <a:xfrm>
              <a:off x="3553147" y="1931542"/>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7599018-8558-C74E-86B3-74A2FEF1538D}"/>
                </a:ext>
              </a:extLst>
            </p:cNvPr>
            <p:cNvSpPr txBox="1"/>
            <p:nvPr/>
          </p:nvSpPr>
          <p:spPr>
            <a:xfrm>
              <a:off x="2970422" y="1602914"/>
              <a:ext cx="1340110" cy="369332"/>
            </a:xfrm>
            <a:prstGeom prst="rect">
              <a:avLst/>
            </a:prstGeom>
            <a:noFill/>
          </p:spPr>
          <p:txBody>
            <a:bodyPr wrap="none" rtlCol="0">
              <a:spAutoFit/>
            </a:bodyPr>
            <a:lstStyle/>
            <a:p>
              <a:pPr algn="ctr"/>
              <a:r>
                <a:rPr lang="en-US" dirty="0"/>
                <a:t>control flow</a:t>
              </a:r>
            </a:p>
          </p:txBody>
        </p:sp>
        <p:cxnSp>
          <p:nvCxnSpPr>
            <p:cNvPr id="17" name="Straight Arrow Connector 16">
              <a:extLst>
                <a:ext uri="{FF2B5EF4-FFF2-40B4-BE49-F238E27FC236}">
                  <a16:creationId xmlns:a16="http://schemas.microsoft.com/office/drawing/2014/main" id="{6E0640BE-0EE8-3443-B4F9-353B8897F84D}"/>
                </a:ext>
              </a:extLst>
            </p:cNvPr>
            <p:cNvCxnSpPr>
              <a:cxnSpLocks/>
              <a:stCxn id="14" idx="2"/>
              <a:endCxn id="12" idx="0"/>
            </p:cNvCxnSpPr>
            <p:nvPr/>
          </p:nvCxnSpPr>
          <p:spPr>
            <a:xfrm>
              <a:off x="3640477" y="3164440"/>
              <a:ext cx="2392237"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TextBox 18">
              <a:extLst>
                <a:ext uri="{FF2B5EF4-FFF2-40B4-BE49-F238E27FC236}">
                  <a16:creationId xmlns:a16="http://schemas.microsoft.com/office/drawing/2014/main" id="{7653B41D-D9D9-044E-B942-C3DA1D908CF7}"/>
                </a:ext>
              </a:extLst>
            </p:cNvPr>
            <p:cNvSpPr txBox="1"/>
            <p:nvPr/>
          </p:nvSpPr>
          <p:spPr>
            <a:xfrm>
              <a:off x="4279041" y="2804196"/>
              <a:ext cx="1618328" cy="369332"/>
            </a:xfrm>
            <a:prstGeom prst="rect">
              <a:avLst/>
            </a:prstGeom>
            <a:noFill/>
          </p:spPr>
          <p:txBody>
            <a:bodyPr wrap="none" rtlCol="0">
              <a:spAutoFit/>
            </a:bodyPr>
            <a:lstStyle/>
            <a:p>
              <a:pPr algn="ctr"/>
              <a:r>
                <a:rPr lang="en-US" b="1" dirty="0">
                  <a:solidFill>
                    <a:srgbClr val="7030A0"/>
                  </a:solidFill>
                </a:rPr>
                <a:t>timer interrupt</a:t>
              </a:r>
            </a:p>
          </p:txBody>
        </p:sp>
        <p:sp>
          <p:nvSpPr>
            <p:cNvPr id="20" name="TextBox 19">
              <a:extLst>
                <a:ext uri="{FF2B5EF4-FFF2-40B4-BE49-F238E27FC236}">
                  <a16:creationId xmlns:a16="http://schemas.microsoft.com/office/drawing/2014/main" id="{9DC7443E-FD84-284B-8A9E-4EC99B901041}"/>
                </a:ext>
              </a:extLst>
            </p:cNvPr>
            <p:cNvSpPr txBox="1"/>
            <p:nvPr/>
          </p:nvSpPr>
          <p:spPr>
            <a:xfrm>
              <a:off x="2382599" y="2012950"/>
              <a:ext cx="667170" cy="646331"/>
            </a:xfrm>
            <a:prstGeom prst="rect">
              <a:avLst/>
            </a:prstGeom>
            <a:noFill/>
          </p:spPr>
          <p:txBody>
            <a:bodyPr wrap="none" rtlCol="0">
              <a:spAutoFit/>
            </a:bodyPr>
            <a:lstStyle/>
            <a:p>
              <a:pPr algn="r"/>
              <a:r>
                <a:rPr lang="en-US" dirty="0"/>
                <a:t>User</a:t>
              </a:r>
              <a:br>
                <a:rPr lang="en-US" dirty="0"/>
              </a:br>
              <a:r>
                <a:rPr lang="en-US" dirty="0"/>
                <a:t>Code</a:t>
              </a:r>
            </a:p>
          </p:txBody>
        </p:sp>
        <p:sp>
          <p:nvSpPr>
            <p:cNvPr id="21" name="TextBox 20">
              <a:extLst>
                <a:ext uri="{FF2B5EF4-FFF2-40B4-BE49-F238E27FC236}">
                  <a16:creationId xmlns:a16="http://schemas.microsoft.com/office/drawing/2014/main" id="{DAEA4EA4-FE79-0D46-8C32-C4680889279E}"/>
                </a:ext>
              </a:extLst>
            </p:cNvPr>
            <p:cNvSpPr txBox="1"/>
            <p:nvPr/>
          </p:nvSpPr>
          <p:spPr>
            <a:xfrm>
              <a:off x="6445464" y="3105834"/>
              <a:ext cx="1098570" cy="646331"/>
            </a:xfrm>
            <a:prstGeom prst="rect">
              <a:avLst/>
            </a:prstGeom>
            <a:noFill/>
          </p:spPr>
          <p:txBody>
            <a:bodyPr wrap="none" rtlCol="0">
              <a:spAutoFit/>
            </a:bodyPr>
            <a:lstStyle/>
            <a:p>
              <a:r>
                <a:rPr lang="en-US" dirty="0"/>
                <a:t>Exception</a:t>
              </a:r>
              <a:br>
                <a:rPr lang="en-US" dirty="0"/>
              </a:br>
              <a:r>
                <a:rPr lang="en-US" dirty="0"/>
                <a:t>Handler</a:t>
              </a:r>
            </a:p>
          </p:txBody>
        </p:sp>
        <p:cxnSp>
          <p:nvCxnSpPr>
            <p:cNvPr id="22" name="Straight Arrow Connector 21">
              <a:extLst>
                <a:ext uri="{FF2B5EF4-FFF2-40B4-BE49-F238E27FC236}">
                  <a16:creationId xmlns:a16="http://schemas.microsoft.com/office/drawing/2014/main" id="{F7A6D565-4EDB-EA45-A4D2-FDFC36159948}"/>
                </a:ext>
              </a:extLst>
            </p:cNvPr>
            <p:cNvCxnSpPr>
              <a:cxnSpLocks/>
              <a:stCxn id="12" idx="2"/>
              <a:endCxn id="23" idx="0"/>
            </p:cNvCxnSpPr>
            <p:nvPr/>
          </p:nvCxnSpPr>
          <p:spPr>
            <a:xfrm flipH="1" flipV="1">
              <a:off x="3640477" y="3239213"/>
              <a:ext cx="2392237" cy="58562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Down Arrow 22">
              <a:extLst>
                <a:ext uri="{FF2B5EF4-FFF2-40B4-BE49-F238E27FC236}">
                  <a16:creationId xmlns:a16="http://schemas.microsoft.com/office/drawing/2014/main" id="{158E9CCE-21A4-0947-9646-C14EB9486E52}"/>
                </a:ext>
              </a:extLst>
            </p:cNvPr>
            <p:cNvSpPr/>
            <p:nvPr/>
          </p:nvSpPr>
          <p:spPr>
            <a:xfrm>
              <a:off x="3553147" y="3239213"/>
              <a:ext cx="174660" cy="123289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1C2B8062-0A8A-5E4B-B794-12C762125287}"/>
                </a:ext>
              </a:extLst>
            </p:cNvPr>
            <p:cNvSpPr/>
            <p:nvPr/>
          </p:nvSpPr>
          <p:spPr>
            <a:xfrm>
              <a:off x="5945384" y="3223901"/>
              <a:ext cx="174660" cy="60093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8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1" name="Content Placeholder 10" descr="A picture containing graphical user interface&#10;&#10;Description automatically generated">
            <a:extLst>
              <a:ext uri="{FF2B5EF4-FFF2-40B4-BE49-F238E27FC236}">
                <a16:creationId xmlns:a16="http://schemas.microsoft.com/office/drawing/2014/main" id="{05E61AE0-ED6C-9C44-A2BA-2D3DF0337D51}"/>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731000" y="2851944"/>
            <a:ext cx="4064000" cy="2298700"/>
          </a:xfrm>
        </p:spPr>
      </p:pic>
    </p:spTree>
    <p:extLst>
      <p:ext uri="{BB962C8B-B14F-4D97-AF65-F5344CB8AC3E}">
        <p14:creationId xmlns:p14="http://schemas.microsoft.com/office/powerpoint/2010/main" val="4074451486"/>
      </p:ext>
    </p:extLst>
  </p:cSld>
  <p:clrMapOvr>
    <a:masterClrMapping/>
  </p:clrMapOvr>
  <mc:AlternateContent xmlns:mc="http://schemas.openxmlformats.org/markup-compatibility/2006" xmlns:p14="http://schemas.microsoft.com/office/powerpoint/2010/main">
    <mc:Choice Requires="p14">
      <p:transition p14:dur="10" advClick="0" advTm="5250"/>
    </mc:Choice>
    <mc:Fallback xmlns="">
      <p:transition advClick="0" advTm="525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708697-6AA2-5D4B-948F-EF61312E077F}"/>
              </a:ext>
            </a:extLst>
          </p:cNvPr>
          <p:cNvSpPr>
            <a:spLocks noGrp="1"/>
          </p:cNvSpPr>
          <p:nvPr>
            <p:ph type="title"/>
          </p:nvPr>
        </p:nvSpPr>
        <p:spPr/>
        <p:txBody>
          <a:bodyPr/>
          <a:lstStyle/>
          <a:p>
            <a:r>
              <a:rPr lang="en-US" dirty="0"/>
              <a:t>Imagine that you’re a process</a:t>
            </a:r>
          </a:p>
        </p:txBody>
      </p:sp>
      <p:sp>
        <p:nvSpPr>
          <p:cNvPr id="5" name="Content Placeholder 4">
            <a:extLst>
              <a:ext uri="{FF2B5EF4-FFF2-40B4-BE49-F238E27FC236}">
                <a16:creationId xmlns:a16="http://schemas.microsoft.com/office/drawing/2014/main" id="{99114B50-2D80-2C41-A98B-F9D5B476CB82}"/>
              </a:ext>
            </a:extLst>
          </p:cNvPr>
          <p:cNvSpPr>
            <a:spLocks noGrp="1"/>
          </p:cNvSpPr>
          <p:nvPr>
            <p:ph sz="half" idx="1"/>
          </p:nvPr>
        </p:nvSpPr>
        <p:spPr>
          <a:xfrm>
            <a:off x="838200" y="1295400"/>
            <a:ext cx="5892800" cy="5562599"/>
          </a:xfrm>
        </p:spPr>
        <p:txBody>
          <a:bodyPr>
            <a:normAutofit/>
          </a:bodyPr>
          <a:lstStyle/>
          <a:p>
            <a:pPr marL="0" indent="0">
              <a:buNone/>
            </a:pPr>
            <a:r>
              <a:rPr lang="en-US" dirty="0"/>
              <a:t>You’re minding your own business</a:t>
            </a:r>
          </a:p>
          <a:p>
            <a:pPr marL="0" indent="0">
              <a:buNone/>
            </a:pPr>
            <a:r>
              <a:rPr lang="en-US" dirty="0"/>
              <a:t>running a simple, mild-mannered program</a:t>
            </a:r>
          </a:p>
          <a:p>
            <a:pPr marL="0" indent="0">
              <a:buNone/>
            </a:pPr>
            <a:r>
              <a:rPr lang="en-US" dirty="0"/>
              <a:t>moving data around</a:t>
            </a:r>
          </a:p>
          <a:p>
            <a:pPr marL="0" indent="0">
              <a:buNone/>
            </a:pPr>
            <a:r>
              <a:rPr lang="en-US" dirty="0"/>
              <a:t>updating registers and memory</a:t>
            </a:r>
          </a:p>
          <a:p>
            <a:pPr marL="0" indent="0">
              <a:buNone/>
            </a:pPr>
            <a:r>
              <a:rPr lang="en-US" dirty="0"/>
              <a:t>when suddenly, for no apparent reason</a:t>
            </a:r>
          </a:p>
          <a:p>
            <a:pPr marL="0" indent="0">
              <a:buNone/>
            </a:pPr>
            <a:r>
              <a:rPr lang="en-US" dirty="0">
                <a:solidFill>
                  <a:srgbClr val="FF0000"/>
                </a:solidFill>
              </a:rPr>
              <a:t>a </a:t>
            </a:r>
            <a:r>
              <a:rPr lang="en-US" b="1" dirty="0">
                <a:solidFill>
                  <a:srgbClr val="FF0000"/>
                </a:solidFill>
              </a:rPr>
              <a:t>timer interrupt </a:t>
            </a:r>
            <a:r>
              <a:rPr lang="en-US" dirty="0">
                <a:solidFill>
                  <a:srgbClr val="FF0000"/>
                </a:solidFill>
              </a:rPr>
              <a:t>occurs!</a:t>
            </a:r>
            <a:endParaRPr lang="en-US" dirty="0"/>
          </a:p>
          <a:p>
            <a:pPr marL="0" indent="0">
              <a:buNone/>
            </a:pPr>
            <a:r>
              <a:rPr lang="en-US" dirty="0"/>
              <a:t>The interrupt is handled</a:t>
            </a:r>
          </a:p>
          <a:p>
            <a:pPr marL="0" indent="0">
              <a:buNone/>
            </a:pPr>
            <a:r>
              <a:rPr lang="en-US" dirty="0"/>
              <a:t>and our program resumes where it left off</a:t>
            </a:r>
          </a:p>
          <a:p>
            <a:pPr marL="0" indent="0">
              <a:buNone/>
            </a:pPr>
            <a:r>
              <a:rPr lang="en-US" dirty="0"/>
              <a:t>as though nothing had happened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9" name="Content Placeholder 8">
            <a:extLst>
              <a:ext uri="{FF2B5EF4-FFF2-40B4-BE49-F238E27FC236}">
                <a16:creationId xmlns:a16="http://schemas.microsoft.com/office/drawing/2014/main" id="{36E86FC8-D1E9-024C-8BAA-2805256602DE}"/>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721574" y="2851944"/>
            <a:ext cx="4082852" cy="2298700"/>
          </a:xfrm>
          <a:prstGeom prst="rect">
            <a:avLst/>
          </a:prstGeom>
        </p:spPr>
      </p:pic>
    </p:spTree>
    <p:extLst>
      <p:ext uri="{BB962C8B-B14F-4D97-AF65-F5344CB8AC3E}">
        <p14:creationId xmlns:p14="http://schemas.microsoft.com/office/powerpoint/2010/main" val="217703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What’s </a:t>
            </a:r>
            <a:r>
              <a:rPr lang="en-US" i="1" dirty="0"/>
              <a:t>really</a:t>
            </a:r>
            <a:r>
              <a:rPr lang="en-US" dirty="0"/>
              <a:t> the output?</a:t>
            </a:r>
          </a:p>
        </p:txBody>
      </p:sp>
      <p:sp>
        <p:nvSpPr>
          <p:cNvPr id="10" name="Content Placeholder 2">
            <a:extLst>
              <a:ext uri="{FF2B5EF4-FFF2-40B4-BE49-F238E27FC236}">
                <a16:creationId xmlns:a16="http://schemas.microsoft.com/office/drawing/2014/main" id="{F3CF295D-82D9-BE42-BBF4-41EEADB9140C}"/>
              </a:ext>
            </a:extLst>
          </p:cNvPr>
          <p:cNvSpPr>
            <a:spLocks noGrp="1"/>
          </p:cNvSpPr>
          <p:nvPr>
            <p:ph sz="half" idx="1"/>
          </p:nvPr>
        </p:nvSpPr>
        <p:spPr>
          <a:xfrm>
            <a:off x="838200" y="1825625"/>
            <a:ext cx="4913671" cy="4351338"/>
          </a:xfrm>
          <a:solidFill>
            <a:schemeClr val="tx1"/>
          </a:solidFill>
        </p:spPr>
        <p:txBody>
          <a:bodyPr>
            <a:normAutofit/>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57F80126-E2A2-C843-9747-E8440D5232F6}"/>
              </a:ext>
            </a:extLst>
          </p:cNvPr>
          <p:cNvSpPr>
            <a:spLocks noGrp="1"/>
          </p:cNvSpPr>
          <p:nvPr>
            <p:ph sz="half" idx="2"/>
          </p:nvPr>
        </p:nvSpPr>
        <p:spPr>
          <a:xfrm>
            <a:off x="5899355" y="1825625"/>
            <a:ext cx="6095999" cy="4351338"/>
          </a:xfrm>
          <a:solidFill>
            <a:schemeClr val="tx1"/>
          </a:solidFill>
        </p:spPr>
        <p:txBody>
          <a:bodyPr>
            <a:normAutofit/>
          </a:bodyPr>
          <a:lstStyle/>
          <a:p>
            <a:pPr marL="9525" indent="0">
              <a:buNone/>
            </a:pPr>
            <a:r>
              <a:rPr lang="en-US" sz="2000" dirty="0">
                <a:solidFill>
                  <a:srgbClr val="00FF00"/>
                </a:solidFill>
                <a:latin typeface="Courier New Bold" panose="02070609020205020404" pitchFamily="49" charset="0"/>
                <a:cs typeface="Courier New Bold" panose="02070609020205020404" pitchFamily="49" charset="0"/>
              </a:rPr>
              <a:t>void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(int</a:t>
            </a:r>
            <a:br>
              <a:rPr lang="en-US" sz="2000" dirty="0">
                <a:solidFill>
                  <a:srgbClr val="00FF00"/>
                </a:solidFill>
                <a:latin typeface="Courier New Bold" panose="02070609020205020404" pitchFamily="49" charset="0"/>
                <a:cs typeface="Courier New Bold" panose="02070609020205020404" pitchFamily="49" charset="0"/>
              </a:rPr>
            </a:b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j;</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while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 &lt; </a:t>
            </a:r>
            <a:r>
              <a:rPr lang="en-US" sz="2000" dirty="0" err="1">
                <a:solidFill>
                  <a:srgbClr val="00FF00"/>
                </a:solidFill>
                <a:latin typeface="Courier New Bold" panose="02070609020205020404" pitchFamily="49" charset="0"/>
                <a:cs typeface="Courier New Bold" panose="02070609020205020404" pitchFamily="49" charset="0"/>
              </a:rPr>
              <a:t>max_iterations</a:t>
            </a: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("Loop iteration %d.\n",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fflush</a:t>
            </a:r>
            <a:r>
              <a:rPr lang="en-US" sz="2000" dirty="0">
                <a:solidFill>
                  <a:srgbClr val="00FF00"/>
                </a:solidFill>
                <a:latin typeface="Courier New Bold" panose="02070609020205020404" pitchFamily="49" charset="0"/>
                <a:cs typeface="Courier New Bold" panose="02070609020205020404" pitchFamily="49" charset="0"/>
              </a:rPr>
              <a:t>(</a:t>
            </a:r>
            <a:r>
              <a:rPr lang="en-US" sz="2000" dirty="0" err="1">
                <a:solidFill>
                  <a:srgbClr val="00FF00"/>
                </a:solidFill>
                <a:latin typeface="Courier New Bold" panose="02070609020205020404" pitchFamily="49" charset="0"/>
                <a:cs typeface="Courier New Bold" panose="02070609020205020404" pitchFamily="49" charset="0"/>
              </a:rPr>
              <a:t>stdout</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for (j = 0; j &lt; 100000000; </a:t>
            </a:r>
            <a:r>
              <a:rPr lang="en-US" sz="2000" dirty="0" err="1">
                <a:solidFill>
                  <a:srgbClr val="00FF00"/>
                </a:solidFill>
                <a:latin typeface="Courier New Bold" panose="02070609020205020404" pitchFamily="49" charset="0"/>
                <a:cs typeface="Courier New Bold" panose="02070609020205020404" pitchFamily="49" charset="0"/>
              </a:rPr>
              <a:t>j++</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i</a:t>
            </a:r>
            <a:r>
              <a:rPr lang="en-US" sz="2000" dirty="0">
                <a:solidFill>
                  <a:srgbClr val="00FF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p:txBody>
      </p:sp>
    </p:spTree>
    <p:extLst>
      <p:ext uri="{BB962C8B-B14F-4D97-AF65-F5344CB8AC3E}">
        <p14:creationId xmlns:p14="http://schemas.microsoft.com/office/powerpoint/2010/main" val="1059993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ECA0E-98BC-3141-9EC6-A9AFBED4148E}"/>
              </a:ext>
            </a:extLst>
          </p:cNvPr>
          <p:cNvSpPr>
            <a:spLocks noGrp="1"/>
          </p:cNvSpPr>
          <p:nvPr>
            <p:ph type="title"/>
          </p:nvPr>
        </p:nvSpPr>
        <p:spPr/>
        <p:txBody>
          <a:bodyPr/>
          <a:lstStyle/>
          <a:p>
            <a:r>
              <a:rPr lang="en-US" dirty="0"/>
              <a:t>But… </a:t>
            </a:r>
            <a:r>
              <a:rPr lang="en-US" i="1" dirty="0"/>
              <a:t>how?</a:t>
            </a:r>
            <a:br>
              <a:rPr lang="en-US" i="1" dirty="0"/>
            </a:br>
            <a:r>
              <a:rPr lang="en-US" dirty="0"/>
              <a:t>What’s causing the extra output?</a:t>
            </a:r>
          </a:p>
        </p:txBody>
      </p:sp>
      <p:pic>
        <p:nvPicPr>
          <p:cNvPr id="5" name="Content Placeholder 4">
            <a:extLst>
              <a:ext uri="{FF2B5EF4-FFF2-40B4-BE49-F238E27FC236}">
                <a16:creationId xmlns:a16="http://schemas.microsoft.com/office/drawing/2014/main" id="{D4E35925-DC87-4447-9D9E-FE3417CD14DC}"/>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838199" y="2422525"/>
            <a:ext cx="5181602" cy="3157538"/>
          </a:xfrm>
        </p:spPr>
      </p:pic>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88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1" name="Content Placeholder 2">
            <a:extLst>
              <a:ext uri="{FF2B5EF4-FFF2-40B4-BE49-F238E27FC236}">
                <a16:creationId xmlns:a16="http://schemas.microsoft.com/office/drawing/2014/main" id="{6F73D608-D38C-1340-AD18-DAC1A5245C30}"/>
              </a:ext>
            </a:extLst>
          </p:cNvPr>
          <p:cNvSpPr>
            <a:spLocks noGrp="1"/>
          </p:cNvSpPr>
          <p:nvPr>
            <p:ph sz="half" idx="2"/>
          </p:nvPr>
        </p:nvSpPr>
        <p:spPr>
          <a:xfrm>
            <a:off x="6172200" y="1825625"/>
            <a:ext cx="5308600" cy="4351338"/>
          </a:xfrm>
          <a:solidFill>
            <a:schemeClr val="tx1"/>
          </a:solidFill>
        </p:spPr>
        <p:txBody>
          <a:bodyPr>
            <a:normAutofit fontScale="92500" lnSpcReduction="10000"/>
          </a:bodyPr>
          <a:lstStyle/>
          <a:p>
            <a:pPr marL="9525" indent="0">
              <a:buNone/>
            </a:pPr>
            <a:r>
              <a:rPr lang="en-US" sz="2000" dirty="0" err="1">
                <a:solidFill>
                  <a:srgbClr val="00FF00"/>
                </a:solidFill>
                <a:latin typeface="Courier New Bold" panose="02070609020205020404" pitchFamily="49" charset="0"/>
                <a:cs typeface="Courier New Bold" panose="02070609020205020404" pitchFamily="49" charset="0"/>
              </a:rPr>
              <a:t>int</a:t>
            </a:r>
            <a:r>
              <a:rPr lang="en-US" sz="2000" dirty="0">
                <a:solidFill>
                  <a:srgbClr val="00FF00"/>
                </a:solidFill>
                <a:latin typeface="Courier New Bold" panose="02070609020205020404" pitchFamily="49" charset="0"/>
                <a:cs typeface="Courier New Bold" panose="02070609020205020404" pitchFamily="49" charset="0"/>
              </a:rPr>
              <a:t> main( void ) {</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set_timer</a:t>
            </a:r>
            <a:r>
              <a:rPr lang="en-US" sz="2000" dirty="0">
                <a:solidFill>
                  <a:srgbClr val="FFC000"/>
                </a:solidFill>
                <a:latin typeface="Courier New Bold" panose="02070609020205020404" pitchFamily="49" charset="0"/>
                <a:cs typeface="Courier New Bold" panose="02070609020205020404" pitchFamily="49" charset="0"/>
              </a:rPr>
              <a:t>(1);</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(SIGVTALRM,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(SIGINT, </a:t>
            </a:r>
            <a:r>
              <a:rPr lang="en-US" sz="2000" dirty="0" err="1">
                <a:solidFill>
                  <a:srgbClr val="FFC000"/>
                </a:solidFill>
                <a:latin typeface="Courier New Bold" panose="02070609020205020404" pitchFamily="49" charset="0"/>
                <a:cs typeface="Courier New Bold" panose="02070609020205020404" pitchFamily="49" charset="0"/>
              </a:rPr>
              <a:t>alarm_handler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sigset</a:t>
            </a:r>
            <a:r>
              <a:rPr lang="en-US" sz="2000" dirty="0">
                <a:solidFill>
                  <a:srgbClr val="FFC000"/>
                </a:solidFill>
                <a:latin typeface="Courier New Bold" panose="02070609020205020404" pitchFamily="49" charset="0"/>
                <a:cs typeface="Courier New Bold" panose="02070609020205020404" pitchFamily="49" charset="0"/>
              </a:rPr>
              <a:t>(SIGSEGV,</a:t>
            </a:r>
            <a:br>
              <a:rPr lang="en-US" sz="2000" dirty="0">
                <a:solidFill>
                  <a:srgbClr val="FFC000"/>
                </a:solidFill>
                <a:latin typeface="Courier New Bold" panose="02070609020205020404" pitchFamily="49" charset="0"/>
                <a:cs typeface="Courier New Bold" panose="02070609020205020404" pitchFamily="49" charset="0"/>
              </a:rPr>
            </a:br>
            <a:r>
              <a:rPr lang="en-US" sz="2000" dirty="0">
                <a:solidFill>
                  <a:srgbClr val="FFC000"/>
                </a:solidFill>
                <a:latin typeface="Courier New Bold" panose="02070609020205020404" pitchFamily="49" charset="0"/>
                <a:cs typeface="Courier New Bold" panose="02070609020205020404" pitchFamily="49" charset="0"/>
              </a:rPr>
              <a:t>         </a:t>
            </a:r>
            <a:r>
              <a:rPr lang="en-US" sz="2000" dirty="0" err="1">
                <a:solidFill>
                  <a:srgbClr val="FFC000"/>
                </a:solidFill>
                <a:latin typeface="Courier New Bold" panose="02070609020205020404" pitchFamily="49" charset="0"/>
                <a:cs typeface="Courier New Bold" panose="02070609020205020404" pitchFamily="49" charset="0"/>
              </a:rPr>
              <a:t>memory_access_handler</a:t>
            </a:r>
            <a:r>
              <a:rPr lang="en-US" sz="2000" dirty="0">
                <a:solidFill>
                  <a:srgbClr val="FFC000"/>
                </a:solidFill>
                <a:latin typeface="Courier New Bold" panose="02070609020205020404" pitchFamily="49" charset="0"/>
                <a:cs typeface="Courier New Bold" panose="02070609020205020404" pitchFamily="49" charset="0"/>
              </a:rPr>
              <a:t>);</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count_loop_iterations</a:t>
            </a:r>
            <a:r>
              <a:rPr lang="en-US" sz="2000" dirty="0">
                <a:solidFill>
                  <a:srgbClr val="00FF00"/>
                </a:solidFill>
                <a:latin typeface="Courier New Bold" panose="02070609020205020404" pitchFamily="49" charset="0"/>
                <a:cs typeface="Courier New Bold" panose="02070609020205020404" pitchFamily="49" charset="0"/>
              </a:rPr>
              <a:t>(200);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int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pointer =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a:t>
            </a:r>
            <a:r>
              <a:rPr lang="en-US" sz="2000" dirty="0" err="1">
                <a:solidFill>
                  <a:srgbClr val="00FF00"/>
                </a:solidFill>
                <a:latin typeface="Courier New Bold" panose="02070609020205020404" pitchFamily="49" charset="0"/>
                <a:cs typeface="Courier New Bold" panose="02070609020205020404" pitchFamily="49" charset="0"/>
              </a:rPr>
              <a:t>printf</a:t>
            </a:r>
            <a:r>
              <a:rPr lang="en-US" sz="2000" dirty="0">
                <a:solidFill>
                  <a:srgbClr val="00FF00"/>
                </a:solidFill>
                <a:latin typeface="Courier New Bold" panose="02070609020205020404" pitchFamily="49" charset="0"/>
                <a:cs typeface="Courier New Bold" panose="02070609020205020404" pitchFamily="49" charset="0"/>
              </a:rPr>
              <a:t>("%d", *pointer);</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  return 0;</a:t>
            </a:r>
          </a:p>
          <a:p>
            <a:pPr marL="9525" indent="0">
              <a:buNone/>
            </a:pPr>
            <a:r>
              <a:rPr lang="en-US" sz="2000" dirty="0">
                <a:solidFill>
                  <a:srgbClr val="00FF00"/>
                </a:solidFill>
                <a:latin typeface="Courier New Bold" panose="02070609020205020404" pitchFamily="49" charset="0"/>
                <a:cs typeface="Courier New Bold" panose="02070609020205020404" pitchFamily="49" charset="0"/>
              </a:rPr>
              <a:t>}</a:t>
            </a:r>
          </a:p>
          <a:p>
            <a:pPr marL="0" indent="0">
              <a:buNone/>
            </a:pPr>
            <a:endParaRPr lang="en-US" sz="2000" dirty="0">
              <a:solidFill>
                <a:srgbClr val="00FF00"/>
              </a:solidFill>
              <a:latin typeface="Courier New Bold" panose="02070609020205020404" pitchFamily="49" charset="0"/>
              <a:cs typeface="Courier New Bold" panose="02070609020205020404" pitchFamily="49" charset="0"/>
            </a:endParaRPr>
          </a:p>
        </p:txBody>
      </p:sp>
      <p:sp>
        <p:nvSpPr>
          <p:cNvPr id="12" name="TextBox 11">
            <a:extLst>
              <a:ext uri="{FF2B5EF4-FFF2-40B4-BE49-F238E27FC236}">
                <a16:creationId xmlns:a16="http://schemas.microsoft.com/office/drawing/2014/main" id="{254BDB90-344A-F843-A8AD-3A341715C870}"/>
              </a:ext>
            </a:extLst>
          </p:cNvPr>
          <p:cNvSpPr txBox="1"/>
          <p:nvPr/>
        </p:nvSpPr>
        <p:spPr>
          <a:xfrm>
            <a:off x="6121399" y="0"/>
            <a:ext cx="13274787" cy="7023100"/>
          </a:xfrm>
          <a:prstGeom prst="rect">
            <a:avLst/>
          </a:prstGeom>
          <a:solidFill>
            <a:schemeClr val="tx1"/>
          </a:solidFill>
        </p:spPr>
        <p:txBody>
          <a:bodyPr vert="horz" lIns="91440" tIns="45720" rIns="91440" bIns="45720" rtlCol="0">
            <a:normAutofit lnSpcReduction="10000"/>
          </a:bodyPr>
          <a:lstStyle>
            <a:lvl1pPr marL="9525" indent="0">
              <a:lnSpc>
                <a:spcPct val="90000"/>
              </a:lnSpc>
              <a:spcBef>
                <a:spcPts val="1000"/>
              </a:spcBef>
              <a:buFont typeface="Arial" panose="020B0604020202020204" pitchFamily="34" charset="0"/>
              <a:buNone/>
              <a:defRPr sz="2000">
                <a:solidFill>
                  <a:srgbClr val="00FF00"/>
                </a:solidFill>
                <a:latin typeface="Courier New Bold" panose="02070609020205020404" pitchFamily="49" charset="0"/>
                <a:cs typeface="Courier New Bold" panose="020706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400"/>
              </a:spcBef>
            </a:pPr>
            <a:r>
              <a:rPr lang="en-US" dirty="0"/>
              <a:t>void </a:t>
            </a:r>
            <a:r>
              <a:rPr lang="en-US" dirty="0" err="1"/>
              <a:t>set_timer</a:t>
            </a:r>
            <a:r>
              <a:rPr lang="en-US" dirty="0"/>
              <a:t>(int seconds) {</a:t>
            </a:r>
          </a:p>
          <a:p>
            <a:pPr>
              <a:lnSpc>
                <a:spcPct val="100000"/>
              </a:lnSpc>
              <a:spcBef>
                <a:spcPts val="400"/>
              </a:spcBef>
            </a:pPr>
            <a:r>
              <a:rPr lang="en-US" dirty="0"/>
              <a:t>    </a:t>
            </a:r>
            <a:r>
              <a:rPr lang="en-US" dirty="0" err="1"/>
              <a:t>timer.it_value.tv_sec</a:t>
            </a:r>
            <a:r>
              <a:rPr lang="en-US" dirty="0"/>
              <a:t> = seconds;</a:t>
            </a:r>
          </a:p>
          <a:p>
            <a:pPr>
              <a:lnSpc>
                <a:spcPct val="100000"/>
              </a:lnSpc>
              <a:spcBef>
                <a:spcPts val="400"/>
              </a:spcBef>
            </a:pPr>
            <a:r>
              <a:rPr lang="en-US" dirty="0"/>
              <a:t>    </a:t>
            </a:r>
            <a:r>
              <a:rPr lang="en-US" dirty="0" err="1"/>
              <a:t>timer.it_value.tv_usec</a:t>
            </a:r>
            <a:r>
              <a:rPr lang="en-US" dirty="0"/>
              <a:t> = 0;</a:t>
            </a:r>
          </a:p>
          <a:p>
            <a:pPr>
              <a:lnSpc>
                <a:spcPct val="100000"/>
              </a:lnSpc>
              <a:spcBef>
                <a:spcPts val="400"/>
              </a:spcBef>
            </a:pPr>
            <a:r>
              <a:rPr lang="en-US" dirty="0"/>
              <a:t>    </a:t>
            </a:r>
            <a:r>
              <a:rPr lang="en-US" dirty="0" err="1"/>
              <a:t>timer.it_interval.tv_sec</a:t>
            </a:r>
            <a:r>
              <a:rPr lang="en-US" dirty="0"/>
              <a:t> = seconds;</a:t>
            </a:r>
          </a:p>
          <a:p>
            <a:pPr>
              <a:lnSpc>
                <a:spcPct val="100000"/>
              </a:lnSpc>
              <a:spcBef>
                <a:spcPts val="400"/>
              </a:spcBef>
            </a:pPr>
            <a:r>
              <a:rPr lang="en-US" dirty="0"/>
              <a:t>    </a:t>
            </a:r>
            <a:r>
              <a:rPr lang="en-US" dirty="0" err="1"/>
              <a:t>timer.it_interval.tv_usec</a:t>
            </a:r>
            <a:r>
              <a:rPr lang="en-US" dirty="0"/>
              <a:t> = 0;</a:t>
            </a:r>
          </a:p>
          <a:p>
            <a:pPr>
              <a:lnSpc>
                <a:spcPct val="100000"/>
              </a:lnSpc>
              <a:spcBef>
                <a:spcPts val="400"/>
              </a:spcBef>
            </a:pPr>
            <a:r>
              <a:rPr lang="en-US" dirty="0"/>
              <a:t>    </a:t>
            </a:r>
            <a:r>
              <a:rPr lang="en-US" dirty="0" err="1"/>
              <a:t>setitimer</a:t>
            </a:r>
            <a:r>
              <a:rPr lang="en-US" dirty="0"/>
              <a:t>(ITIMER_VIRTUAL, &amp;timer, NULL);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alarm_handler</a:t>
            </a:r>
            <a:r>
              <a:rPr lang="en-US" dirty="0"/>
              <a:t>(int signal) {</a:t>
            </a:r>
          </a:p>
          <a:p>
            <a:pPr>
              <a:lnSpc>
                <a:spcPct val="100000"/>
              </a:lnSpc>
              <a:spcBef>
                <a:spcPts val="400"/>
              </a:spcBef>
            </a:pPr>
            <a:r>
              <a:rPr lang="en-US" dirty="0"/>
              <a:t>    if (signal == 26)</a:t>
            </a:r>
          </a:p>
          <a:p>
            <a:pPr>
              <a:lnSpc>
                <a:spcPct val="100000"/>
              </a:lnSpc>
              <a:spcBef>
                <a:spcPts val="400"/>
              </a:spcBef>
            </a:pPr>
            <a:r>
              <a:rPr lang="en-US" dirty="0"/>
              <a:t>        </a:t>
            </a:r>
            <a:r>
              <a:rPr lang="en-US" dirty="0" err="1"/>
              <a:t>printf</a:t>
            </a:r>
            <a:r>
              <a:rPr lang="en-US" dirty="0"/>
              <a:t>("    ****    Interrupted by Signal %d (SIGVTALRM)    ****\n", signal);</a:t>
            </a:r>
          </a:p>
          <a:p>
            <a:pPr>
              <a:lnSpc>
                <a:spcPct val="100000"/>
              </a:lnSpc>
              <a:spcBef>
                <a:spcPts val="400"/>
              </a:spcBef>
            </a:pPr>
            <a:r>
              <a:rPr lang="en-US" dirty="0"/>
              <a:t>    else if (signal == 2)</a:t>
            </a:r>
          </a:p>
          <a:p>
            <a:pPr>
              <a:lnSpc>
                <a:spcPct val="100000"/>
              </a:lnSpc>
              <a:spcBef>
                <a:spcPts val="400"/>
              </a:spcBef>
            </a:pPr>
            <a:r>
              <a:rPr lang="en-US" dirty="0"/>
              <a:t>        </a:t>
            </a:r>
            <a:r>
              <a:rPr lang="en-US" dirty="0" err="1"/>
              <a:t>printf</a:t>
            </a:r>
            <a:r>
              <a:rPr lang="en-US" dirty="0"/>
              <a:t>("    ****    Interrupted by Signal %d (SIGINT)    ****\n", signal);</a:t>
            </a:r>
          </a:p>
          <a:p>
            <a:pPr>
              <a:lnSpc>
                <a:spcPct val="100000"/>
              </a:lnSpc>
              <a:spcBef>
                <a:spcPts val="400"/>
              </a:spcBef>
            </a:pPr>
            <a:r>
              <a:rPr lang="en-US" dirty="0"/>
              <a:t>    else</a:t>
            </a:r>
          </a:p>
          <a:p>
            <a:pPr>
              <a:lnSpc>
                <a:spcPct val="100000"/>
              </a:lnSpc>
              <a:spcBef>
                <a:spcPts val="400"/>
              </a:spcBef>
            </a:pPr>
            <a:r>
              <a:rPr lang="en-US" dirty="0"/>
              <a:t>        </a:t>
            </a:r>
            <a:r>
              <a:rPr lang="en-US" dirty="0" err="1"/>
              <a:t>printf</a:t>
            </a:r>
            <a:r>
              <a:rPr lang="en-US" dirty="0"/>
              <a:t>("    ****    Interrupted by Signal %d (OTHER)    ****\n", signal);</a:t>
            </a:r>
          </a:p>
          <a:p>
            <a:pPr>
              <a:lnSpc>
                <a:spcPct val="100000"/>
              </a:lnSpc>
              <a:spcBef>
                <a:spcPts val="400"/>
              </a:spcBef>
            </a:pPr>
            <a:r>
              <a:rPr lang="en-US" dirty="0"/>
              <a:t>}</a:t>
            </a:r>
          </a:p>
          <a:p>
            <a:pPr>
              <a:lnSpc>
                <a:spcPct val="100000"/>
              </a:lnSpc>
              <a:spcBef>
                <a:spcPts val="400"/>
              </a:spcBef>
            </a:pPr>
            <a:endParaRPr lang="en-US" dirty="0"/>
          </a:p>
          <a:p>
            <a:pPr>
              <a:lnSpc>
                <a:spcPct val="100000"/>
              </a:lnSpc>
              <a:spcBef>
                <a:spcPts val="400"/>
              </a:spcBef>
            </a:pPr>
            <a:r>
              <a:rPr lang="en-US" dirty="0"/>
              <a:t>void </a:t>
            </a:r>
            <a:r>
              <a:rPr lang="en-US" dirty="0" err="1"/>
              <a:t>memory_access_handler</a:t>
            </a:r>
            <a:r>
              <a:rPr lang="en-US" dirty="0"/>
              <a:t>( int signal ) {</a:t>
            </a:r>
          </a:p>
          <a:p>
            <a:pPr>
              <a:lnSpc>
                <a:spcPct val="100000"/>
              </a:lnSpc>
              <a:spcBef>
                <a:spcPts val="400"/>
              </a:spcBef>
            </a:pPr>
            <a:r>
              <a:rPr lang="en-US" dirty="0"/>
              <a:t>    </a:t>
            </a:r>
            <a:r>
              <a:rPr lang="en-US" dirty="0" err="1"/>
              <a:t>printf</a:t>
            </a:r>
            <a:r>
              <a:rPr lang="en-US" dirty="0"/>
              <a:t>("You tried to access memory you shouldn’t. Naughty, naughty!\n");</a:t>
            </a:r>
          </a:p>
          <a:p>
            <a:pPr>
              <a:lnSpc>
                <a:spcPct val="100000"/>
              </a:lnSpc>
              <a:spcBef>
                <a:spcPts val="400"/>
              </a:spcBef>
            </a:pPr>
            <a:r>
              <a:rPr lang="en-US" dirty="0"/>
              <a:t>    exit(1);</a:t>
            </a:r>
          </a:p>
          <a:p>
            <a:pPr>
              <a:lnSpc>
                <a:spcPct val="100000"/>
              </a:lnSpc>
              <a:spcBef>
                <a:spcPts val="400"/>
              </a:spcBef>
            </a:pPr>
            <a:r>
              <a:rPr lang="en-US" dirty="0"/>
              <a:t>}</a:t>
            </a:r>
          </a:p>
        </p:txBody>
      </p:sp>
    </p:spTree>
    <p:extLst>
      <p:ext uri="{BB962C8B-B14F-4D97-AF65-F5344CB8AC3E}">
        <p14:creationId xmlns:p14="http://schemas.microsoft.com/office/powerpoint/2010/main" val="27149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animBg="1"/>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POSIX Signals</a:t>
            </a:r>
          </a:p>
        </p:txBody>
      </p:sp>
      <p:sp>
        <p:nvSpPr>
          <p:cNvPr id="7" name="Content Placeholder 6"/>
          <p:cNvSpPr>
            <a:spLocks noGrp="1"/>
          </p:cNvSpPr>
          <p:nvPr>
            <p:ph sz="half" idx="1"/>
          </p:nvPr>
        </p:nvSpPr>
        <p:spPr/>
        <p:txBody>
          <a:bodyPr>
            <a:normAutofit fontScale="47500" lnSpcReduction="20000"/>
          </a:bodyPr>
          <a:lstStyle/>
          <a:p>
            <a:pPr marL="0" indent="0">
              <a:buNone/>
            </a:pPr>
            <a:r>
              <a:rPr lang="en-US" b="1" dirty="0"/>
              <a:t>SIGNAL NAME	NUMBER	DESCRIPTION</a:t>
            </a:r>
          </a:p>
          <a:p>
            <a:pPr marL="0" indent="0">
              <a:buNone/>
            </a:pPr>
            <a:r>
              <a:rPr lang="en-US" dirty="0"/>
              <a:t>SIGHUP	1	</a:t>
            </a:r>
            <a:r>
              <a:rPr lang="en-US" dirty="0" err="1"/>
              <a:t>Hangup</a:t>
            </a:r>
            <a:r>
              <a:rPr lang="en-US" dirty="0"/>
              <a:t> </a:t>
            </a:r>
          </a:p>
          <a:p>
            <a:pPr marL="0" indent="0">
              <a:buNone/>
            </a:pPr>
            <a:r>
              <a:rPr lang="en-US" dirty="0"/>
              <a:t>SIGINT	2	Terminal interrupt </a:t>
            </a:r>
          </a:p>
          <a:p>
            <a:pPr marL="0" indent="0">
              <a:buNone/>
            </a:pPr>
            <a:r>
              <a:rPr lang="en-US" dirty="0"/>
              <a:t>SIGQUIT	3	Terminal quit </a:t>
            </a:r>
          </a:p>
          <a:p>
            <a:pPr marL="0" indent="0">
              <a:buNone/>
            </a:pPr>
            <a:r>
              <a:rPr lang="en-US" dirty="0"/>
              <a:t>SIGILL	4	Illegal instruction </a:t>
            </a:r>
          </a:p>
          <a:p>
            <a:pPr marL="0" indent="0">
              <a:buNone/>
            </a:pPr>
            <a:r>
              <a:rPr lang="en-US" dirty="0"/>
              <a:t>SIGTRAP	5	Trace trap </a:t>
            </a:r>
          </a:p>
          <a:p>
            <a:pPr marL="0" indent="0">
              <a:buNone/>
            </a:pPr>
            <a:r>
              <a:rPr lang="en-US" dirty="0"/>
              <a:t>SIGIOT	6	IOT Trap </a:t>
            </a:r>
          </a:p>
          <a:p>
            <a:pPr marL="0" indent="0">
              <a:buNone/>
            </a:pPr>
            <a:r>
              <a:rPr lang="en-US" dirty="0"/>
              <a:t>SIGBUS	7	BUS error </a:t>
            </a:r>
          </a:p>
          <a:p>
            <a:pPr marL="0" indent="0">
              <a:buNone/>
            </a:pPr>
            <a:r>
              <a:rPr lang="en-US" dirty="0"/>
              <a:t>SIGFPE	8	Floating point exception </a:t>
            </a:r>
          </a:p>
          <a:p>
            <a:pPr marL="0" indent="0">
              <a:buNone/>
            </a:pPr>
            <a:r>
              <a:rPr lang="en-US" dirty="0"/>
              <a:t>SIGKILL	9	Kill (can't be caught or ignored) </a:t>
            </a:r>
          </a:p>
          <a:p>
            <a:pPr marL="0" indent="0">
              <a:buNone/>
            </a:pPr>
            <a:r>
              <a:rPr lang="en-US" dirty="0"/>
              <a:t>SIGUSR1	10	User defined signal 1 </a:t>
            </a:r>
          </a:p>
          <a:p>
            <a:pPr marL="0" indent="0">
              <a:buNone/>
            </a:pPr>
            <a:r>
              <a:rPr lang="en-US" dirty="0"/>
              <a:t>SIGSEGV	11	Invalid memory segment access </a:t>
            </a:r>
          </a:p>
          <a:p>
            <a:pPr marL="0" indent="0">
              <a:buNone/>
            </a:pPr>
            <a:r>
              <a:rPr lang="en-US" dirty="0"/>
              <a:t>SIGUSR2	12	User defined signal 2 </a:t>
            </a:r>
          </a:p>
          <a:p>
            <a:pPr marL="0" indent="0">
              <a:buNone/>
            </a:pPr>
            <a:r>
              <a:rPr lang="en-US" dirty="0"/>
              <a:t>SIGPIPE	13	Write on a pipe with no reader, Broken pipe </a:t>
            </a:r>
          </a:p>
          <a:p>
            <a:pPr marL="0" indent="0">
              <a:buNone/>
            </a:pPr>
            <a:r>
              <a:rPr lang="en-US" dirty="0"/>
              <a:t>SIGALRM	14	Alarm clock </a:t>
            </a:r>
          </a:p>
          <a:p>
            <a:pPr marL="0" indent="0">
              <a:buNone/>
            </a:pPr>
            <a:r>
              <a:rPr lang="en-US" dirty="0"/>
              <a:t>SIGTERM	15	Termination </a:t>
            </a:r>
          </a:p>
        </p:txBody>
      </p:sp>
      <p:sp>
        <p:nvSpPr>
          <p:cNvPr id="8" name="Content Placeholder 7"/>
          <p:cNvSpPr>
            <a:spLocks noGrp="1"/>
          </p:cNvSpPr>
          <p:nvPr>
            <p:ph sz="half" idx="2"/>
          </p:nvPr>
        </p:nvSpPr>
        <p:spPr/>
        <p:txBody>
          <a:bodyPr>
            <a:normAutofit fontScale="47500" lnSpcReduction="20000"/>
          </a:bodyPr>
          <a:lstStyle/>
          <a:p>
            <a:pPr marL="0" indent="0">
              <a:buNone/>
            </a:pPr>
            <a:r>
              <a:rPr lang="en-US" b="1" dirty="0"/>
              <a:t>SIGNAL NAME	NUMBER	DESCRIPTION</a:t>
            </a:r>
          </a:p>
          <a:p>
            <a:pPr marL="0" indent="0">
              <a:buNone/>
            </a:pPr>
            <a:r>
              <a:rPr lang="en-US" dirty="0"/>
              <a:t>SIGSTKFLT	16	Stack fault</a:t>
            </a:r>
          </a:p>
          <a:p>
            <a:pPr marL="0" indent="0">
              <a:buNone/>
            </a:pPr>
            <a:r>
              <a:rPr lang="en-US" dirty="0"/>
              <a:t>SIGCHLD	17	Child process has stopped or exited, changed </a:t>
            </a:r>
          </a:p>
          <a:p>
            <a:pPr marL="0" indent="0">
              <a:buNone/>
            </a:pPr>
            <a:r>
              <a:rPr lang="en-US" dirty="0"/>
              <a:t>SIGCONT	18	Continue executing, if stopped </a:t>
            </a:r>
          </a:p>
          <a:p>
            <a:pPr marL="0" indent="0">
              <a:buNone/>
            </a:pPr>
            <a:r>
              <a:rPr lang="en-US" dirty="0"/>
              <a:t>SIGSTOP	19	Stop executing (can't be caught or ignored) </a:t>
            </a:r>
          </a:p>
          <a:p>
            <a:pPr marL="0" indent="0">
              <a:buNone/>
            </a:pPr>
            <a:r>
              <a:rPr lang="en-US" dirty="0"/>
              <a:t>SIGTSTP	20	Terminal stop signal </a:t>
            </a:r>
          </a:p>
          <a:p>
            <a:pPr marL="0" indent="0">
              <a:buNone/>
            </a:pPr>
            <a:r>
              <a:rPr lang="en-US" dirty="0"/>
              <a:t>SIGTTIN	21	Background process trying to read, from TTY </a:t>
            </a:r>
          </a:p>
          <a:p>
            <a:pPr marL="0" indent="0">
              <a:buNone/>
            </a:pPr>
            <a:r>
              <a:rPr lang="en-US" dirty="0"/>
              <a:t>SIGTTOU	22	Background process trying to write, to TTY </a:t>
            </a:r>
          </a:p>
          <a:p>
            <a:pPr marL="0" indent="0">
              <a:buNone/>
            </a:pPr>
            <a:r>
              <a:rPr lang="en-US" dirty="0"/>
              <a:t>SIGURG	23	Urgent condition on socket </a:t>
            </a:r>
          </a:p>
          <a:p>
            <a:pPr marL="0" indent="0">
              <a:buNone/>
            </a:pPr>
            <a:r>
              <a:rPr lang="en-US" dirty="0"/>
              <a:t>SIGXCPU	24	CPU limit exceeded </a:t>
            </a:r>
          </a:p>
          <a:p>
            <a:pPr marL="0" indent="0">
              <a:buNone/>
            </a:pPr>
            <a:r>
              <a:rPr lang="en-US" dirty="0"/>
              <a:t>SIGXFSZ	25	File size limit exceeded </a:t>
            </a:r>
          </a:p>
          <a:p>
            <a:pPr marL="0" indent="0">
              <a:buNone/>
            </a:pPr>
            <a:r>
              <a:rPr lang="en-US" dirty="0"/>
              <a:t>SIGVTALRM	26	Virtual alarm clock </a:t>
            </a:r>
          </a:p>
          <a:p>
            <a:pPr marL="0" indent="0">
              <a:buNone/>
            </a:pPr>
            <a:r>
              <a:rPr lang="en-US" dirty="0"/>
              <a:t>SIGPROF	27	Profiling alarm clock </a:t>
            </a:r>
          </a:p>
          <a:p>
            <a:pPr marL="0" indent="0">
              <a:buNone/>
            </a:pPr>
            <a:r>
              <a:rPr lang="en-US" dirty="0"/>
              <a:t>SIGWINCH	28	Window size change</a:t>
            </a:r>
          </a:p>
          <a:p>
            <a:pPr marL="0" indent="0">
              <a:buNone/>
            </a:pPr>
            <a:r>
              <a:rPr lang="en-US" dirty="0"/>
              <a:t>SIGIO	29	I/O now possible </a:t>
            </a:r>
          </a:p>
          <a:p>
            <a:pPr marL="0" indent="0">
              <a:buNone/>
            </a:pPr>
            <a:r>
              <a:rPr lang="en-US" dirty="0"/>
              <a:t>SIGPWR	30	Power failure restart</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89</a:t>
            </a:fld>
            <a:endParaRPr lang="en-US"/>
          </a:p>
        </p:txBody>
      </p:sp>
      <p:sp>
        <p:nvSpPr>
          <p:cNvPr id="6" name="Text Placeholder 5"/>
          <p:cNvSpPr>
            <a:spLocks noGrp="1"/>
          </p:cNvSpPr>
          <p:nvPr>
            <p:ph type="body" sz="quarter" idx="13"/>
          </p:nvPr>
        </p:nvSpPr>
        <p:spPr/>
        <p:txBody>
          <a:bodyPr/>
          <a:lstStyle/>
          <a:p>
            <a:r>
              <a:rPr lang="en-US" dirty="0"/>
              <a:t>Slide by Bohn</a:t>
            </a:r>
          </a:p>
        </p:txBody>
      </p:sp>
      <p:sp>
        <p:nvSpPr>
          <p:cNvPr id="11" name="Rectangle 10"/>
          <p:cNvSpPr/>
          <p:nvPr/>
        </p:nvSpPr>
        <p:spPr>
          <a:xfrm>
            <a:off x="61722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643B46-F048-7A40-990F-A346256D0C03}"/>
              </a:ext>
            </a:extLst>
          </p:cNvPr>
          <p:cNvSpPr/>
          <p:nvPr/>
        </p:nvSpPr>
        <p:spPr>
          <a:xfrm>
            <a:off x="685800" y="2276369"/>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60ECE8-94C5-D44F-938A-79101F8121BA}"/>
              </a:ext>
            </a:extLst>
          </p:cNvPr>
          <p:cNvSpPr/>
          <p:nvPr/>
        </p:nvSpPr>
        <p:spPr>
          <a:xfrm>
            <a:off x="685800" y="4669088"/>
            <a:ext cx="4419600" cy="363894"/>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3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RP2040 Memory</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6" name="Rectangle 15">
            <a:extLst>
              <a:ext uri="{FF2B5EF4-FFF2-40B4-BE49-F238E27FC236}">
                <a16:creationId xmlns:a16="http://schemas.microsoft.com/office/drawing/2014/main" id="{08291CCA-4AB9-6C13-FCC6-5202D2B9F4C5}"/>
              </a:ext>
            </a:extLst>
          </p:cNvPr>
          <p:cNvSpPr/>
          <p:nvPr/>
        </p:nvSpPr>
        <p:spPr>
          <a:xfrm>
            <a:off x="7431503" y="3368421"/>
            <a:ext cx="3922295" cy="1575136"/>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SRAM</a:t>
            </a:r>
          </a:p>
        </p:txBody>
      </p:sp>
      <p:sp>
        <p:nvSpPr>
          <p:cNvPr id="7" name="Rectangle 6">
            <a:extLst>
              <a:ext uri="{FF2B5EF4-FFF2-40B4-BE49-F238E27FC236}">
                <a16:creationId xmlns:a16="http://schemas.microsoft.com/office/drawing/2014/main" id="{99FCC695-53FD-742E-9C57-76AB138E7BD6}"/>
              </a:ext>
            </a:extLst>
          </p:cNvPr>
          <p:cNvSpPr/>
          <p:nvPr/>
        </p:nvSpPr>
        <p:spPr>
          <a:xfrm>
            <a:off x="7431504" y="4943557"/>
            <a:ext cx="3922295"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Flash / XIP Cache</a:t>
            </a:r>
          </a:p>
        </p:txBody>
      </p:sp>
      <p:sp>
        <p:nvSpPr>
          <p:cNvPr id="9" name="Rectangle 8">
            <a:extLst>
              <a:ext uri="{FF2B5EF4-FFF2-40B4-BE49-F238E27FC236}">
                <a16:creationId xmlns:a16="http://schemas.microsoft.com/office/drawing/2014/main" id="{4E9B7130-5350-8D6E-A18D-E2A3C73217A4}"/>
              </a:ext>
            </a:extLst>
          </p:cNvPr>
          <p:cNvSpPr/>
          <p:nvPr/>
        </p:nvSpPr>
        <p:spPr>
          <a:xfrm>
            <a:off x="423130" y="5514271"/>
            <a:ext cx="3724054" cy="787568"/>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2MB Flash (RPi Pico)</a:t>
            </a:r>
          </a:p>
          <a:p>
            <a:pPr algn="ctr"/>
            <a:r>
              <a:rPr lang="en-US" sz="2400" dirty="0">
                <a:solidFill>
                  <a:schemeClr val="tx1"/>
                </a:solidFill>
              </a:rPr>
              <a:t>16MB Addressable (RP2040)</a:t>
            </a:r>
          </a:p>
        </p:txBody>
      </p:sp>
      <p:sp>
        <p:nvSpPr>
          <p:cNvPr id="13" name="Rectangle 12">
            <a:extLst>
              <a:ext uri="{FF2B5EF4-FFF2-40B4-BE49-F238E27FC236}">
                <a16:creationId xmlns:a16="http://schemas.microsoft.com/office/drawing/2014/main" id="{FD09B019-FE21-BEA1-0629-336E2A47C551}"/>
              </a:ext>
            </a:extLst>
          </p:cNvPr>
          <p:cNvSpPr/>
          <p:nvPr/>
        </p:nvSpPr>
        <p:spPr>
          <a:xfrm>
            <a:off x="4567786" y="5936714"/>
            <a:ext cx="1761263" cy="365125"/>
          </a:xfrm>
          <a:prstGeom prst="rect">
            <a:avLst/>
          </a:prstGeom>
          <a:solidFill>
            <a:srgbClr val="B4FFB4"/>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16KB Cache</a:t>
            </a:r>
          </a:p>
        </p:txBody>
      </p:sp>
      <p:cxnSp>
        <p:nvCxnSpPr>
          <p:cNvPr id="15" name="Straight Connector 14">
            <a:extLst>
              <a:ext uri="{FF2B5EF4-FFF2-40B4-BE49-F238E27FC236}">
                <a16:creationId xmlns:a16="http://schemas.microsoft.com/office/drawing/2014/main" id="{3E84D5A0-F76C-C217-59BC-D3689B515C79}"/>
              </a:ext>
            </a:extLst>
          </p:cNvPr>
          <p:cNvCxnSpPr>
            <a:cxnSpLocks/>
          </p:cNvCxnSpPr>
          <p:nvPr/>
        </p:nvCxnSpPr>
        <p:spPr>
          <a:xfrm>
            <a:off x="4147184" y="5514271"/>
            <a:ext cx="420602" cy="422443"/>
          </a:xfrm>
          <a:prstGeom prst="line">
            <a:avLst/>
          </a:prstGeom>
          <a:solidFill>
            <a:srgbClr val="B4FFB4"/>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E7B419E1-CCFC-F51E-5C23-5C29A3BF294A}"/>
              </a:ext>
            </a:extLst>
          </p:cNvPr>
          <p:cNvCxnSpPr>
            <a:cxnSpLocks/>
          </p:cNvCxnSpPr>
          <p:nvPr/>
        </p:nvCxnSpPr>
        <p:spPr>
          <a:xfrm>
            <a:off x="4147184" y="6301839"/>
            <a:ext cx="420602" cy="0"/>
          </a:xfrm>
          <a:prstGeom prst="line">
            <a:avLst/>
          </a:prstGeom>
          <a:solidFill>
            <a:srgbClr val="B4FFB4"/>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96AADCA7-E8E1-12DC-8C91-76F290A7515C}"/>
              </a:ext>
            </a:extLst>
          </p:cNvPr>
          <p:cNvSpPr/>
          <p:nvPr/>
        </p:nvSpPr>
        <p:spPr>
          <a:xfrm>
            <a:off x="423130" y="2133302"/>
            <a:ext cx="3724054" cy="3171858"/>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Four 16KB SRAM Banks</a:t>
            </a:r>
          </a:p>
        </p:txBody>
      </p:sp>
      <p:cxnSp>
        <p:nvCxnSpPr>
          <p:cNvPr id="34" name="Straight Connector 33">
            <a:extLst>
              <a:ext uri="{FF2B5EF4-FFF2-40B4-BE49-F238E27FC236}">
                <a16:creationId xmlns:a16="http://schemas.microsoft.com/office/drawing/2014/main" id="{97312708-C535-8E11-6F1F-6D7ED2F96755}"/>
              </a:ext>
            </a:extLst>
          </p:cNvPr>
          <p:cNvCxnSpPr/>
          <p:nvPr/>
        </p:nvCxnSpPr>
        <p:spPr>
          <a:xfrm flipH="1">
            <a:off x="423130" y="4510991"/>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D3D6E3-71EB-E90F-EB9D-A1052D16AC38}"/>
              </a:ext>
            </a:extLst>
          </p:cNvPr>
          <p:cNvCxnSpPr/>
          <p:nvPr/>
        </p:nvCxnSpPr>
        <p:spPr>
          <a:xfrm flipH="1">
            <a:off x="423130" y="3714068"/>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6EEB4C-7A9B-A7FE-F1FC-E8DA5782D431}"/>
              </a:ext>
            </a:extLst>
          </p:cNvPr>
          <p:cNvCxnSpPr/>
          <p:nvPr/>
        </p:nvCxnSpPr>
        <p:spPr>
          <a:xfrm flipH="1">
            <a:off x="423130" y="2905340"/>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6FEACFE-D1DF-DED1-4B80-86130464A526}"/>
              </a:ext>
            </a:extLst>
          </p:cNvPr>
          <p:cNvSpPr/>
          <p:nvPr/>
        </p:nvSpPr>
        <p:spPr>
          <a:xfrm>
            <a:off x="423130" y="1342045"/>
            <a:ext cx="3724054" cy="787568"/>
          </a:xfrm>
          <a:prstGeom prst="rect">
            <a:avLst/>
          </a:prstGeom>
          <a:solidFill>
            <a:srgbClr val="B4B4FF"/>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Two 4KB SRAM Banks</a:t>
            </a:r>
          </a:p>
        </p:txBody>
      </p:sp>
      <p:cxnSp>
        <p:nvCxnSpPr>
          <p:cNvPr id="39" name="Straight Connector 38">
            <a:extLst>
              <a:ext uri="{FF2B5EF4-FFF2-40B4-BE49-F238E27FC236}">
                <a16:creationId xmlns:a16="http://schemas.microsoft.com/office/drawing/2014/main" id="{D3D8A200-8370-CAE6-CFBA-492D17A2DF19}"/>
              </a:ext>
            </a:extLst>
          </p:cNvPr>
          <p:cNvCxnSpPr>
            <a:cxnSpLocks/>
            <a:stCxn id="38" idx="3"/>
            <a:endCxn id="38" idx="1"/>
          </p:cNvCxnSpPr>
          <p:nvPr/>
        </p:nvCxnSpPr>
        <p:spPr>
          <a:xfrm flipH="1">
            <a:off x="423130" y="1735829"/>
            <a:ext cx="3724054" cy="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55862A8-9B39-2EAC-D781-D3935F2CEA15}"/>
              </a:ext>
            </a:extLst>
          </p:cNvPr>
          <p:cNvSpPr txBox="1"/>
          <p:nvPr/>
        </p:nvSpPr>
        <p:spPr>
          <a:xfrm>
            <a:off x="6026041" y="4617203"/>
            <a:ext cx="1447897" cy="1200329"/>
          </a:xfrm>
          <a:prstGeom prst="rect">
            <a:avLst/>
          </a:prstGeom>
          <a:noFill/>
        </p:spPr>
        <p:txBody>
          <a:bodyPr wrap="none" rtlCol="0">
            <a:spAutoFit/>
          </a:bodyPr>
          <a:lstStyle/>
          <a:p>
            <a:pPr algn="r"/>
            <a:r>
              <a:rPr lang="en-US" dirty="0"/>
              <a:t>0x2000’0000</a:t>
            </a:r>
          </a:p>
          <a:p>
            <a:pPr algn="r"/>
            <a:r>
              <a:rPr lang="en-US" dirty="0"/>
              <a:t> </a:t>
            </a:r>
          </a:p>
          <a:p>
            <a:pPr algn="r"/>
            <a:endParaRPr lang="en-US" dirty="0"/>
          </a:p>
          <a:p>
            <a:pPr algn="r"/>
            <a:r>
              <a:rPr lang="en-US" dirty="0"/>
              <a:t>0x1000’0000</a:t>
            </a:r>
          </a:p>
        </p:txBody>
      </p:sp>
      <p:sp>
        <p:nvSpPr>
          <p:cNvPr id="48" name="Rounded Rectangle 47">
            <a:extLst>
              <a:ext uri="{FF2B5EF4-FFF2-40B4-BE49-F238E27FC236}">
                <a16:creationId xmlns:a16="http://schemas.microsoft.com/office/drawing/2014/main" id="{C28575C0-D618-C6C7-1ED9-C73EE95FBC39}"/>
              </a:ext>
            </a:extLst>
          </p:cNvPr>
          <p:cNvSpPr/>
          <p:nvPr/>
        </p:nvSpPr>
        <p:spPr>
          <a:xfrm>
            <a:off x="4204455" y="135597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Core 0 Stack</a:t>
            </a:r>
          </a:p>
        </p:txBody>
      </p:sp>
      <p:sp>
        <p:nvSpPr>
          <p:cNvPr id="49" name="Rounded Rectangle 48">
            <a:extLst>
              <a:ext uri="{FF2B5EF4-FFF2-40B4-BE49-F238E27FC236}">
                <a16:creationId xmlns:a16="http://schemas.microsoft.com/office/drawing/2014/main" id="{B35C6EF5-82F6-2303-4A58-4FFDC028A657}"/>
              </a:ext>
            </a:extLst>
          </p:cNvPr>
          <p:cNvSpPr/>
          <p:nvPr/>
        </p:nvSpPr>
        <p:spPr>
          <a:xfrm>
            <a:off x="4201262" y="174519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Core 1 Stack</a:t>
            </a:r>
          </a:p>
        </p:txBody>
      </p:sp>
      <p:sp>
        <p:nvSpPr>
          <p:cNvPr id="50" name="Rounded Rectangle 49">
            <a:extLst>
              <a:ext uri="{FF2B5EF4-FFF2-40B4-BE49-F238E27FC236}">
                <a16:creationId xmlns:a16="http://schemas.microsoft.com/office/drawing/2014/main" id="{A37D5ED9-BB7D-E364-5D78-E772F366E750}"/>
              </a:ext>
            </a:extLst>
          </p:cNvPr>
          <p:cNvSpPr/>
          <p:nvPr/>
        </p:nvSpPr>
        <p:spPr>
          <a:xfrm>
            <a:off x="4201262" y="4909270"/>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Vector Table</a:t>
            </a:r>
          </a:p>
        </p:txBody>
      </p:sp>
      <p:sp>
        <p:nvSpPr>
          <p:cNvPr id="51" name="Rounded Rectangle 50">
            <a:extLst>
              <a:ext uri="{FF2B5EF4-FFF2-40B4-BE49-F238E27FC236}">
                <a16:creationId xmlns:a16="http://schemas.microsoft.com/office/drawing/2014/main" id="{73468B74-9FB0-25E6-48E4-658C33F47D51}"/>
              </a:ext>
            </a:extLst>
          </p:cNvPr>
          <p:cNvSpPr/>
          <p:nvPr/>
        </p:nvSpPr>
        <p:spPr>
          <a:xfrm>
            <a:off x="4201262" y="4514418"/>
            <a:ext cx="1447897" cy="39378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.data &amp; .</a:t>
            </a:r>
            <a:r>
              <a:rPr lang="en-US" dirty="0" err="1">
                <a:solidFill>
                  <a:srgbClr val="FFFF00"/>
                </a:solidFill>
              </a:rPr>
              <a:t>bss</a:t>
            </a:r>
            <a:endParaRPr lang="en-US" dirty="0">
              <a:solidFill>
                <a:srgbClr val="FFFF00"/>
              </a:solidFill>
            </a:endParaRPr>
          </a:p>
        </p:txBody>
      </p:sp>
      <p:sp>
        <p:nvSpPr>
          <p:cNvPr id="52" name="Rounded Rectangle 51">
            <a:extLst>
              <a:ext uri="{FF2B5EF4-FFF2-40B4-BE49-F238E27FC236}">
                <a16:creationId xmlns:a16="http://schemas.microsoft.com/office/drawing/2014/main" id="{E8B45FBC-C69D-0A1B-18FF-6CE1596B4EE9}"/>
              </a:ext>
            </a:extLst>
          </p:cNvPr>
          <p:cNvSpPr/>
          <p:nvPr/>
        </p:nvSpPr>
        <p:spPr>
          <a:xfrm>
            <a:off x="4212046" y="2138978"/>
            <a:ext cx="1447897" cy="237201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Heap</a:t>
            </a:r>
          </a:p>
        </p:txBody>
      </p:sp>
    </p:spTree>
    <p:extLst>
      <p:ext uri="{BB962C8B-B14F-4D97-AF65-F5344CB8AC3E}">
        <p14:creationId xmlns:p14="http://schemas.microsoft.com/office/powerpoint/2010/main" val="22404041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8B40D-C71C-0540-BCEC-8ABFBC4DF067}"/>
              </a:ext>
            </a:extLst>
          </p:cNvPr>
          <p:cNvSpPr>
            <a:spLocks noGrp="1"/>
          </p:cNvSpPr>
          <p:nvPr>
            <p:ph type="title"/>
          </p:nvPr>
        </p:nvSpPr>
        <p:spPr/>
        <p:txBody>
          <a:bodyPr/>
          <a:lstStyle/>
          <a:p>
            <a:r>
              <a:rPr lang="en-US" dirty="0"/>
              <a:t>But… </a:t>
            </a:r>
            <a:r>
              <a:rPr lang="en-US" i="1" dirty="0"/>
              <a:t>how?</a:t>
            </a:r>
            <a:br>
              <a:rPr lang="en-US" i="1" dirty="0"/>
            </a:br>
            <a:r>
              <a:rPr lang="en-US" dirty="0"/>
              <a:t>What calls the other code?</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90</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14063745-8F9B-9744-B89E-9062352E704F}"/>
              </a:ext>
            </a:extLst>
          </p:cNvPr>
          <p:cNvPicPr>
            <a:picLocks noChangeAspect="1"/>
          </p:cNvPicPr>
          <p:nvPr/>
        </p:nvPicPr>
        <p:blipFill>
          <a:blip r:embed="rId2"/>
          <a:stretch>
            <a:fillRect/>
          </a:stretch>
        </p:blipFill>
        <p:spPr>
          <a:xfrm>
            <a:off x="6817447" y="3801796"/>
            <a:ext cx="1116037" cy="892829"/>
          </a:xfrm>
          <a:prstGeom prst="rect">
            <a:avLst/>
          </a:prstGeom>
        </p:spPr>
      </p:pic>
      <p:pic>
        <p:nvPicPr>
          <p:cNvPr id="11" name="Picture 10">
            <a:extLst>
              <a:ext uri="{FF2B5EF4-FFF2-40B4-BE49-F238E27FC236}">
                <a16:creationId xmlns:a16="http://schemas.microsoft.com/office/drawing/2014/main" id="{F915A6EE-F2D7-574C-A574-70D32691BC5B}"/>
              </a:ext>
            </a:extLst>
          </p:cNvPr>
          <p:cNvPicPr>
            <a:picLocks noChangeAspect="1"/>
          </p:cNvPicPr>
          <p:nvPr/>
        </p:nvPicPr>
        <p:blipFill>
          <a:blip r:embed="rId3"/>
          <a:stretch>
            <a:fillRect/>
          </a:stretch>
        </p:blipFill>
        <p:spPr>
          <a:xfrm>
            <a:off x="3342880" y="2245037"/>
            <a:ext cx="1596791" cy="3828863"/>
          </a:xfrm>
          <a:prstGeom prst="rect">
            <a:avLst/>
          </a:prstGeom>
        </p:spPr>
      </p:pic>
      <p:sp>
        <p:nvSpPr>
          <p:cNvPr id="12" name="Down Arrow 11">
            <a:extLst>
              <a:ext uri="{FF2B5EF4-FFF2-40B4-BE49-F238E27FC236}">
                <a16:creationId xmlns:a16="http://schemas.microsoft.com/office/drawing/2014/main" id="{F3833539-E8D9-AE4E-ABF1-323F865BEAE4}"/>
              </a:ext>
            </a:extLst>
          </p:cNvPr>
          <p:cNvSpPr/>
          <p:nvPr/>
        </p:nvSpPr>
        <p:spPr>
          <a:xfrm>
            <a:off x="4023209" y="2134977"/>
            <a:ext cx="236132" cy="1666819"/>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15E74891-2DE9-024E-BE3A-2BB0DC65694C}"/>
              </a:ext>
            </a:extLst>
          </p:cNvPr>
          <p:cNvSpPr txBox="1"/>
          <p:nvPr/>
        </p:nvSpPr>
        <p:spPr>
          <a:xfrm>
            <a:off x="3298929" y="1690688"/>
            <a:ext cx="1684692" cy="461665"/>
          </a:xfrm>
          <a:prstGeom prst="rect">
            <a:avLst/>
          </a:prstGeom>
          <a:noFill/>
        </p:spPr>
        <p:txBody>
          <a:bodyPr wrap="none" rtlCol="0">
            <a:spAutoFit/>
          </a:bodyPr>
          <a:lstStyle/>
          <a:p>
            <a:pPr algn="ctr"/>
            <a:r>
              <a:rPr lang="en-US" sz="2400" dirty="0"/>
              <a:t>control flow</a:t>
            </a:r>
          </a:p>
        </p:txBody>
      </p:sp>
      <p:cxnSp>
        <p:nvCxnSpPr>
          <p:cNvPr id="14" name="Straight Arrow Connector 13">
            <a:extLst>
              <a:ext uri="{FF2B5EF4-FFF2-40B4-BE49-F238E27FC236}">
                <a16:creationId xmlns:a16="http://schemas.microsoft.com/office/drawing/2014/main" id="{E163B37E-AF52-904F-A5C1-5A6F2B25331C}"/>
              </a:ext>
            </a:extLst>
          </p:cNvPr>
          <p:cNvCxnSpPr>
            <a:cxnSpLocks/>
            <a:stCxn id="12" idx="2"/>
            <a:endCxn id="10" idx="0"/>
          </p:cNvCxnSpPr>
          <p:nvPr/>
        </p:nvCxnSpPr>
        <p:spPr>
          <a:xfrm>
            <a:off x="4141275" y="3801796"/>
            <a:ext cx="3234190"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CCDE9155-E839-1D44-95B8-1179F2E81862}"/>
              </a:ext>
            </a:extLst>
          </p:cNvPr>
          <p:cNvSpPr txBox="1"/>
          <p:nvPr/>
        </p:nvSpPr>
        <p:spPr>
          <a:xfrm>
            <a:off x="5924401" y="1762287"/>
            <a:ext cx="2314223" cy="461665"/>
          </a:xfrm>
          <a:prstGeom prst="rect">
            <a:avLst/>
          </a:prstGeom>
          <a:noFill/>
        </p:spPr>
        <p:txBody>
          <a:bodyPr wrap="none" rtlCol="0">
            <a:spAutoFit/>
          </a:bodyPr>
          <a:lstStyle/>
          <a:p>
            <a:r>
              <a:rPr lang="en-US" sz="2400" b="1" dirty="0">
                <a:solidFill>
                  <a:srgbClr val="7030A0"/>
                </a:solidFill>
              </a:rPr>
              <a:t>Exception occurs</a:t>
            </a:r>
          </a:p>
        </p:txBody>
      </p:sp>
      <p:sp>
        <p:nvSpPr>
          <p:cNvPr id="16" name="TextBox 15">
            <a:extLst>
              <a:ext uri="{FF2B5EF4-FFF2-40B4-BE49-F238E27FC236}">
                <a16:creationId xmlns:a16="http://schemas.microsoft.com/office/drawing/2014/main" id="{FEF5B513-0ABF-644F-8A82-FEBE986A0712}"/>
              </a:ext>
            </a:extLst>
          </p:cNvPr>
          <p:cNvSpPr txBox="1"/>
          <p:nvPr/>
        </p:nvSpPr>
        <p:spPr>
          <a:xfrm>
            <a:off x="2516799" y="2245037"/>
            <a:ext cx="825867" cy="830998"/>
          </a:xfrm>
          <a:prstGeom prst="rect">
            <a:avLst/>
          </a:prstGeom>
          <a:noFill/>
        </p:spPr>
        <p:txBody>
          <a:bodyPr wrap="none" rtlCol="0">
            <a:spAutoFit/>
          </a:bodyPr>
          <a:lstStyle/>
          <a:p>
            <a:pPr algn="r"/>
            <a:r>
              <a:rPr lang="en-US" sz="2400" dirty="0"/>
              <a:t>User</a:t>
            </a:r>
            <a:br>
              <a:rPr lang="en-US" sz="2400" dirty="0"/>
            </a:br>
            <a:r>
              <a:rPr lang="en-US" sz="2400" dirty="0"/>
              <a:t>Code</a:t>
            </a:r>
          </a:p>
        </p:txBody>
      </p:sp>
      <p:sp>
        <p:nvSpPr>
          <p:cNvPr id="17" name="TextBox 16">
            <a:extLst>
              <a:ext uri="{FF2B5EF4-FFF2-40B4-BE49-F238E27FC236}">
                <a16:creationId xmlns:a16="http://schemas.microsoft.com/office/drawing/2014/main" id="{9A81CC7C-D08D-004C-836E-AFEC1D6CD4AF}"/>
              </a:ext>
            </a:extLst>
          </p:cNvPr>
          <p:cNvSpPr txBox="1"/>
          <p:nvPr/>
        </p:nvSpPr>
        <p:spPr>
          <a:xfrm>
            <a:off x="7933484" y="3722564"/>
            <a:ext cx="1402692" cy="830998"/>
          </a:xfrm>
          <a:prstGeom prst="rect">
            <a:avLst/>
          </a:prstGeom>
          <a:noFill/>
        </p:spPr>
        <p:txBody>
          <a:bodyPr wrap="none" rtlCol="0">
            <a:spAutoFit/>
          </a:bodyPr>
          <a:lstStyle/>
          <a:p>
            <a:r>
              <a:rPr lang="en-US" sz="2400" dirty="0"/>
              <a:t>Exception</a:t>
            </a:r>
            <a:br>
              <a:rPr lang="en-US" sz="2400" dirty="0"/>
            </a:br>
            <a:r>
              <a:rPr lang="en-US" sz="2400" dirty="0"/>
              <a:t>Handler</a:t>
            </a:r>
          </a:p>
        </p:txBody>
      </p:sp>
      <p:cxnSp>
        <p:nvCxnSpPr>
          <p:cNvPr id="18" name="Straight Arrow Connector 17">
            <a:extLst>
              <a:ext uri="{FF2B5EF4-FFF2-40B4-BE49-F238E27FC236}">
                <a16:creationId xmlns:a16="http://schemas.microsoft.com/office/drawing/2014/main" id="{97F8A80E-3B26-474F-8EEC-188DE7D45133}"/>
              </a:ext>
            </a:extLst>
          </p:cNvPr>
          <p:cNvCxnSpPr>
            <a:cxnSpLocks/>
            <a:endCxn id="19" idx="0"/>
          </p:cNvCxnSpPr>
          <p:nvPr/>
        </p:nvCxnSpPr>
        <p:spPr>
          <a:xfrm flipH="1">
            <a:off x="4141275" y="4361354"/>
            <a:ext cx="3234190" cy="734064"/>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B85A6694-45DC-FF48-935C-570ADCFDF9A8}"/>
              </a:ext>
            </a:extLst>
          </p:cNvPr>
          <p:cNvSpPr/>
          <p:nvPr/>
        </p:nvSpPr>
        <p:spPr>
          <a:xfrm>
            <a:off x="4023209" y="5095418"/>
            <a:ext cx="236132" cy="355822"/>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Down Arrow 19">
            <a:extLst>
              <a:ext uri="{FF2B5EF4-FFF2-40B4-BE49-F238E27FC236}">
                <a16:creationId xmlns:a16="http://schemas.microsoft.com/office/drawing/2014/main" id="{9E7AD10E-DC25-DD4B-A9FC-858786D9BC3F}"/>
              </a:ext>
            </a:extLst>
          </p:cNvPr>
          <p:cNvSpPr/>
          <p:nvPr/>
        </p:nvSpPr>
        <p:spPr>
          <a:xfrm>
            <a:off x="7257399" y="3882184"/>
            <a:ext cx="222900" cy="45661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5290B041-C9C6-F54F-AA93-2AAE96166604}"/>
              </a:ext>
            </a:extLst>
          </p:cNvPr>
          <p:cNvSpPr txBox="1"/>
          <p:nvPr/>
        </p:nvSpPr>
        <p:spPr>
          <a:xfrm>
            <a:off x="5931402" y="2166338"/>
            <a:ext cx="2874891" cy="461665"/>
          </a:xfrm>
          <a:prstGeom prst="rect">
            <a:avLst/>
          </a:prstGeom>
          <a:noFill/>
        </p:spPr>
        <p:txBody>
          <a:bodyPr wrap="none" rtlCol="0">
            <a:spAutoFit/>
          </a:bodyPr>
          <a:lstStyle/>
          <a:p>
            <a:r>
              <a:rPr lang="en-US" sz="2400" dirty="0">
                <a:solidFill>
                  <a:srgbClr val="7030A0"/>
                </a:solidFill>
              </a:rPr>
              <a:t>Signal sent to process</a:t>
            </a:r>
          </a:p>
        </p:txBody>
      </p:sp>
      <p:sp>
        <p:nvSpPr>
          <p:cNvPr id="29" name="TextBox 28">
            <a:extLst>
              <a:ext uri="{FF2B5EF4-FFF2-40B4-BE49-F238E27FC236}">
                <a16:creationId xmlns:a16="http://schemas.microsoft.com/office/drawing/2014/main" id="{6805FDAE-C133-FA43-820C-3E240C9F4787}"/>
              </a:ext>
            </a:extLst>
          </p:cNvPr>
          <p:cNvSpPr txBox="1"/>
          <p:nvPr/>
        </p:nvSpPr>
        <p:spPr>
          <a:xfrm>
            <a:off x="6007100" y="2614370"/>
            <a:ext cx="5577874" cy="461665"/>
          </a:xfrm>
          <a:prstGeom prst="rect">
            <a:avLst/>
          </a:prstGeom>
          <a:noFill/>
        </p:spPr>
        <p:txBody>
          <a:bodyPr wrap="none" rtlCol="0">
            <a:spAutoFit/>
          </a:bodyPr>
          <a:lstStyle/>
          <a:p>
            <a:r>
              <a:rPr lang="en-US" sz="2400" dirty="0">
                <a:solidFill>
                  <a:srgbClr val="7030A0"/>
                </a:solidFill>
              </a:rPr>
              <a:t>Signal handler (default or custom) executes</a:t>
            </a:r>
          </a:p>
        </p:txBody>
      </p:sp>
      <p:sp>
        <p:nvSpPr>
          <p:cNvPr id="30" name="TextBox 29">
            <a:extLst>
              <a:ext uri="{FF2B5EF4-FFF2-40B4-BE49-F238E27FC236}">
                <a16:creationId xmlns:a16="http://schemas.microsoft.com/office/drawing/2014/main" id="{F364A458-7B59-B64F-A4AC-B40071FF9B74}"/>
              </a:ext>
            </a:extLst>
          </p:cNvPr>
          <p:cNvSpPr txBox="1"/>
          <p:nvPr/>
        </p:nvSpPr>
        <p:spPr>
          <a:xfrm>
            <a:off x="6007100" y="2984067"/>
            <a:ext cx="4909677" cy="830998"/>
          </a:xfrm>
          <a:prstGeom prst="rect">
            <a:avLst/>
          </a:prstGeom>
          <a:noFill/>
        </p:spPr>
        <p:txBody>
          <a:bodyPr wrap="none" rtlCol="0">
            <a:spAutoFit/>
          </a:bodyPr>
          <a:lstStyle/>
          <a:p>
            <a:r>
              <a:rPr lang="en-US" sz="2400" dirty="0">
                <a:solidFill>
                  <a:srgbClr val="7030A0"/>
                </a:solidFill>
              </a:rPr>
              <a:t>Control resumes unless signal handler</a:t>
            </a:r>
            <a:br>
              <a:rPr lang="en-US" sz="2400" dirty="0">
                <a:solidFill>
                  <a:srgbClr val="7030A0"/>
                </a:solidFill>
              </a:rPr>
            </a:br>
            <a:r>
              <a:rPr lang="en-US" sz="2400" dirty="0">
                <a:solidFill>
                  <a:srgbClr val="7030A0"/>
                </a:solidFill>
              </a:rPr>
              <a:t>	terminated process</a:t>
            </a:r>
          </a:p>
        </p:txBody>
      </p:sp>
      <p:cxnSp>
        <p:nvCxnSpPr>
          <p:cNvPr id="25" name="Straight Arrow Connector 24">
            <a:extLst>
              <a:ext uri="{FF2B5EF4-FFF2-40B4-BE49-F238E27FC236}">
                <a16:creationId xmlns:a16="http://schemas.microsoft.com/office/drawing/2014/main" id="{BB96193D-A746-4D44-8F2F-15401D507667}"/>
              </a:ext>
            </a:extLst>
          </p:cNvPr>
          <p:cNvCxnSpPr>
            <a:cxnSpLocks/>
            <a:stCxn id="19" idx="2"/>
          </p:cNvCxnSpPr>
          <p:nvPr/>
        </p:nvCxnSpPr>
        <p:spPr>
          <a:xfrm flipV="1">
            <a:off x="4141275" y="4507211"/>
            <a:ext cx="3234190" cy="944029"/>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TextBox 27">
            <a:extLst>
              <a:ext uri="{FF2B5EF4-FFF2-40B4-BE49-F238E27FC236}">
                <a16:creationId xmlns:a16="http://schemas.microsoft.com/office/drawing/2014/main" id="{236C03E5-E1CC-C147-81B9-E46F670F36E6}"/>
              </a:ext>
            </a:extLst>
          </p:cNvPr>
          <p:cNvSpPr txBox="1"/>
          <p:nvPr/>
        </p:nvSpPr>
        <p:spPr>
          <a:xfrm>
            <a:off x="1720826" y="4728386"/>
            <a:ext cx="1587935" cy="1200329"/>
          </a:xfrm>
          <a:prstGeom prst="rect">
            <a:avLst/>
          </a:prstGeom>
          <a:noFill/>
        </p:spPr>
        <p:txBody>
          <a:bodyPr wrap="none" rtlCol="0">
            <a:spAutoFit/>
          </a:bodyPr>
          <a:lstStyle/>
          <a:p>
            <a:pPr algn="r"/>
            <a:r>
              <a:rPr lang="en-US" sz="2400" dirty="0"/>
              <a:t>Signal</a:t>
            </a:r>
          </a:p>
          <a:p>
            <a:pPr algn="r"/>
            <a:r>
              <a:rPr lang="en-US" sz="2400" dirty="0"/>
              <a:t>Handler</a:t>
            </a:r>
          </a:p>
          <a:p>
            <a:pPr algn="r"/>
            <a:r>
              <a:rPr lang="en-US" sz="2400" dirty="0"/>
              <a:t>(user code)</a:t>
            </a:r>
          </a:p>
        </p:txBody>
      </p:sp>
      <p:cxnSp>
        <p:nvCxnSpPr>
          <p:cNvPr id="32" name="Straight Arrow Connector 31">
            <a:extLst>
              <a:ext uri="{FF2B5EF4-FFF2-40B4-BE49-F238E27FC236}">
                <a16:creationId xmlns:a16="http://schemas.microsoft.com/office/drawing/2014/main" id="{AEF8F266-83BD-E043-B54F-2E939959CFE5}"/>
              </a:ext>
            </a:extLst>
          </p:cNvPr>
          <p:cNvCxnSpPr>
            <a:cxnSpLocks/>
            <a:stCxn id="10" idx="2"/>
          </p:cNvCxnSpPr>
          <p:nvPr/>
        </p:nvCxnSpPr>
        <p:spPr>
          <a:xfrm flipH="1" flipV="1">
            <a:off x="4141275" y="3847004"/>
            <a:ext cx="3234191" cy="847621"/>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Down Arrow 35">
            <a:extLst>
              <a:ext uri="{FF2B5EF4-FFF2-40B4-BE49-F238E27FC236}">
                <a16:creationId xmlns:a16="http://schemas.microsoft.com/office/drawing/2014/main" id="{21562172-15E4-8445-BEE1-DAD6E66599F2}"/>
              </a:ext>
            </a:extLst>
          </p:cNvPr>
          <p:cNvSpPr/>
          <p:nvPr/>
        </p:nvSpPr>
        <p:spPr>
          <a:xfrm>
            <a:off x="4023209" y="3879404"/>
            <a:ext cx="236132" cy="627807"/>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26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22" presetClass="entr" presetSubtype="2"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1000"/>
                                        <p:tgtEl>
                                          <p:spTgt spid="1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par>
                                <p:cTn id="48" presetID="22" presetClass="entr" presetSubtype="2"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9" grpId="0" animBg="1"/>
      <p:bldP spid="20" grpId="0" animBg="1"/>
      <p:bldP spid="21" grpId="0"/>
      <p:bldP spid="29" grpId="0"/>
      <p:bldP spid="30" grpId="0"/>
      <p:bldP spid="28" grpId="0"/>
      <p:bldP spid="3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But… </a:t>
            </a:r>
            <a:r>
              <a:rPr lang="en-US" i="1" dirty="0"/>
              <a:t>how?</a:t>
            </a:r>
            <a:br>
              <a:rPr lang="en-US" dirty="0"/>
            </a:br>
            <a:r>
              <a:rPr lang="en-US" dirty="0"/>
              <a:t>Why isn’t </a:t>
            </a:r>
            <a:r>
              <a:rPr lang="en-US" dirty="0" err="1"/>
              <a:t>count_loop_iterations</a:t>
            </a:r>
            <a:r>
              <a:rPr lang="en-US" dirty="0"/>
              <a:t> affected?</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91</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pic>
        <p:nvPicPr>
          <p:cNvPr id="10" name="Picture 9">
            <a:extLst>
              <a:ext uri="{FF2B5EF4-FFF2-40B4-BE49-F238E27FC236}">
                <a16:creationId xmlns:a16="http://schemas.microsoft.com/office/drawing/2014/main" id="{F3868B35-DCD0-9142-98A0-CB938292273F}"/>
              </a:ext>
            </a:extLst>
          </p:cNvPr>
          <p:cNvPicPr>
            <a:picLocks noChangeAspect="1"/>
          </p:cNvPicPr>
          <p:nvPr/>
        </p:nvPicPr>
        <p:blipFill>
          <a:blip r:embed="rId3"/>
          <a:stretch>
            <a:fillRect/>
          </a:stretch>
        </p:blipFill>
        <p:spPr>
          <a:xfrm>
            <a:off x="5825665" y="3685560"/>
            <a:ext cx="998688" cy="843671"/>
          </a:xfrm>
          <a:prstGeom prst="rect">
            <a:avLst/>
          </a:prstGeom>
        </p:spPr>
      </p:pic>
      <p:pic>
        <p:nvPicPr>
          <p:cNvPr id="11" name="Picture 10">
            <a:extLst>
              <a:ext uri="{FF2B5EF4-FFF2-40B4-BE49-F238E27FC236}">
                <a16:creationId xmlns:a16="http://schemas.microsoft.com/office/drawing/2014/main" id="{46C7902F-A691-914C-82BD-FBB13C44EFA7}"/>
              </a:ext>
            </a:extLst>
          </p:cNvPr>
          <p:cNvPicPr>
            <a:picLocks noChangeAspect="1"/>
          </p:cNvPicPr>
          <p:nvPr/>
        </p:nvPicPr>
        <p:blipFill>
          <a:blip r:embed="rId4"/>
          <a:stretch>
            <a:fillRect/>
          </a:stretch>
        </p:blipFill>
        <p:spPr>
          <a:xfrm>
            <a:off x="2716440" y="2214515"/>
            <a:ext cx="1428892" cy="3618049"/>
          </a:xfrm>
          <a:prstGeom prst="rect">
            <a:avLst/>
          </a:prstGeom>
        </p:spPr>
      </p:pic>
      <p:sp>
        <p:nvSpPr>
          <p:cNvPr id="12" name="Down Arrow 11">
            <a:extLst>
              <a:ext uri="{FF2B5EF4-FFF2-40B4-BE49-F238E27FC236}">
                <a16:creationId xmlns:a16="http://schemas.microsoft.com/office/drawing/2014/main" id="{2E02B174-488E-DC46-9955-4C18732B1007}"/>
              </a:ext>
            </a:extLst>
          </p:cNvPr>
          <p:cNvSpPr/>
          <p:nvPr/>
        </p:nvSpPr>
        <p:spPr>
          <a:xfrm>
            <a:off x="3325234" y="2110515"/>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3EBA0D-89AE-6941-B199-6658D5E716EA}"/>
              </a:ext>
            </a:extLst>
          </p:cNvPr>
          <p:cNvSpPr txBox="1"/>
          <p:nvPr/>
        </p:nvSpPr>
        <p:spPr>
          <a:xfrm>
            <a:off x="2620255" y="1690688"/>
            <a:ext cx="1621262" cy="471827"/>
          </a:xfrm>
          <a:prstGeom prst="rect">
            <a:avLst/>
          </a:prstGeom>
          <a:noFill/>
        </p:spPr>
        <p:txBody>
          <a:bodyPr wrap="none" rtlCol="0">
            <a:spAutoFit/>
          </a:bodyPr>
          <a:lstStyle/>
          <a:p>
            <a:pPr algn="ctr"/>
            <a:r>
              <a:rPr lang="en-US" dirty="0"/>
              <a:t>control flow</a:t>
            </a:r>
          </a:p>
        </p:txBody>
      </p:sp>
      <p:cxnSp>
        <p:nvCxnSpPr>
          <p:cNvPr id="14" name="Straight Arrow Connector 13">
            <a:extLst>
              <a:ext uri="{FF2B5EF4-FFF2-40B4-BE49-F238E27FC236}">
                <a16:creationId xmlns:a16="http://schemas.microsoft.com/office/drawing/2014/main" id="{54FAF810-A38B-DF42-B57E-AD917CC8E285}"/>
              </a:ext>
            </a:extLst>
          </p:cNvPr>
          <p:cNvCxnSpPr>
            <a:cxnSpLocks/>
            <a:stCxn id="12" idx="2"/>
            <a:endCxn id="10" idx="0"/>
          </p:cNvCxnSpPr>
          <p:nvPr/>
        </p:nvCxnSpPr>
        <p:spPr>
          <a:xfrm>
            <a:off x="3430886" y="3685560"/>
            <a:ext cx="2894123" cy="0"/>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146262A9-E9FA-624C-818C-592AF3861384}"/>
              </a:ext>
            </a:extLst>
          </p:cNvPr>
          <p:cNvSpPr txBox="1"/>
          <p:nvPr/>
        </p:nvSpPr>
        <p:spPr>
          <a:xfrm>
            <a:off x="4231898" y="3271981"/>
            <a:ext cx="1347976" cy="471827"/>
          </a:xfrm>
          <a:prstGeom prst="rect">
            <a:avLst/>
          </a:prstGeom>
          <a:noFill/>
        </p:spPr>
        <p:txBody>
          <a:bodyPr wrap="none" rtlCol="0">
            <a:spAutoFit/>
          </a:bodyPr>
          <a:lstStyle/>
          <a:p>
            <a:pPr algn="ctr"/>
            <a:r>
              <a:rPr lang="en-US" b="1" dirty="0">
                <a:solidFill>
                  <a:srgbClr val="7030A0"/>
                </a:solidFill>
              </a:rPr>
              <a:t>exception</a:t>
            </a:r>
          </a:p>
        </p:txBody>
      </p:sp>
      <p:sp>
        <p:nvSpPr>
          <p:cNvPr id="16" name="TextBox 15">
            <a:extLst>
              <a:ext uri="{FF2B5EF4-FFF2-40B4-BE49-F238E27FC236}">
                <a16:creationId xmlns:a16="http://schemas.microsoft.com/office/drawing/2014/main" id="{7A916E6A-7712-914C-AE76-E0903105B42A}"/>
              </a:ext>
            </a:extLst>
          </p:cNvPr>
          <p:cNvSpPr txBox="1"/>
          <p:nvPr/>
        </p:nvSpPr>
        <p:spPr>
          <a:xfrm>
            <a:off x="1909108" y="2214515"/>
            <a:ext cx="807141" cy="825697"/>
          </a:xfrm>
          <a:prstGeom prst="rect">
            <a:avLst/>
          </a:prstGeom>
          <a:noFill/>
        </p:spPr>
        <p:txBody>
          <a:bodyPr wrap="none" rtlCol="0">
            <a:spAutoFit/>
          </a:bodyPr>
          <a:lstStyle/>
          <a:p>
            <a:pPr algn="r"/>
            <a:r>
              <a:rPr lang="en-US" dirty="0"/>
              <a:t>User</a:t>
            </a:r>
            <a:br>
              <a:rPr lang="en-US" dirty="0"/>
            </a:br>
            <a:r>
              <a:rPr lang="en-US" dirty="0"/>
              <a:t>Code</a:t>
            </a:r>
          </a:p>
        </p:txBody>
      </p:sp>
      <p:sp>
        <p:nvSpPr>
          <p:cNvPr id="17" name="TextBox 16">
            <a:extLst>
              <a:ext uri="{FF2B5EF4-FFF2-40B4-BE49-F238E27FC236}">
                <a16:creationId xmlns:a16="http://schemas.microsoft.com/office/drawing/2014/main" id="{F08DE20E-A628-144B-83A6-5028F174ECEF}"/>
              </a:ext>
            </a:extLst>
          </p:cNvPr>
          <p:cNvSpPr txBox="1"/>
          <p:nvPr/>
        </p:nvSpPr>
        <p:spPr>
          <a:xfrm>
            <a:off x="5168168" y="3675379"/>
            <a:ext cx="786434" cy="646331"/>
          </a:xfrm>
          <a:prstGeom prst="rect">
            <a:avLst/>
          </a:prstGeom>
          <a:noFill/>
        </p:spPr>
        <p:txBody>
          <a:bodyPr wrap="none" rtlCol="0">
            <a:spAutoFit/>
          </a:bodyPr>
          <a:lstStyle/>
          <a:p>
            <a:r>
              <a:rPr lang="en-US" dirty="0"/>
              <a:t>Kernel</a:t>
            </a:r>
          </a:p>
          <a:p>
            <a:r>
              <a:rPr lang="en-US" dirty="0"/>
              <a:t>Code</a:t>
            </a:r>
          </a:p>
        </p:txBody>
      </p:sp>
      <p:cxnSp>
        <p:nvCxnSpPr>
          <p:cNvPr id="18" name="Straight Arrow Connector 17">
            <a:extLst>
              <a:ext uri="{FF2B5EF4-FFF2-40B4-BE49-F238E27FC236}">
                <a16:creationId xmlns:a16="http://schemas.microsoft.com/office/drawing/2014/main" id="{395E7FD0-6683-7245-82E9-EF45CCCF97FE}"/>
              </a:ext>
            </a:extLst>
          </p:cNvPr>
          <p:cNvCxnSpPr>
            <a:cxnSpLocks/>
            <a:stCxn id="10" idx="2"/>
            <a:endCxn id="19" idx="0"/>
          </p:cNvCxnSpPr>
          <p:nvPr/>
        </p:nvCxnSpPr>
        <p:spPr>
          <a:xfrm flipH="1" flipV="1">
            <a:off x="3430886" y="3781084"/>
            <a:ext cx="2894123" cy="748147"/>
          </a:xfrm>
          <a:prstGeom prst="straightConnector1">
            <a:avLst/>
          </a:pr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9" name="Down Arrow 18">
            <a:extLst>
              <a:ext uri="{FF2B5EF4-FFF2-40B4-BE49-F238E27FC236}">
                <a16:creationId xmlns:a16="http://schemas.microsoft.com/office/drawing/2014/main" id="{AE917E14-7CB2-FC46-B51B-DA5EAC871ED5}"/>
              </a:ext>
            </a:extLst>
          </p:cNvPr>
          <p:cNvSpPr/>
          <p:nvPr/>
        </p:nvSpPr>
        <p:spPr>
          <a:xfrm>
            <a:off x="3325234" y="3781084"/>
            <a:ext cx="211303" cy="1575045"/>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6922483E-4A07-4447-BC80-D33ED9180702}"/>
              </a:ext>
            </a:extLst>
          </p:cNvPr>
          <p:cNvSpPr/>
          <p:nvPr/>
        </p:nvSpPr>
        <p:spPr>
          <a:xfrm>
            <a:off x="6219357" y="3761522"/>
            <a:ext cx="211303" cy="767708"/>
          </a:xfrm>
          <a:prstGeom prst="downArrow">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1D4B6D-8044-924E-B42D-144CC4E7A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3034" y="4686835"/>
            <a:ext cx="3987800" cy="1231663"/>
          </a:xfrm>
          <a:prstGeom prst="rect">
            <a:avLst/>
          </a:prstGeom>
        </p:spPr>
      </p:pic>
      <p:pic>
        <p:nvPicPr>
          <p:cNvPr id="22" name="Picture 21">
            <a:extLst>
              <a:ext uri="{FF2B5EF4-FFF2-40B4-BE49-F238E27FC236}">
                <a16:creationId xmlns:a16="http://schemas.microsoft.com/office/drawing/2014/main" id="{11C6D08E-CAB2-BB4E-B820-F2B5C9F5BC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13034" y="1769580"/>
            <a:ext cx="3987800" cy="1715566"/>
          </a:xfrm>
          <a:prstGeom prst="rect">
            <a:avLst/>
          </a:prstGeom>
        </p:spPr>
      </p:pic>
      <p:pic>
        <p:nvPicPr>
          <p:cNvPr id="23" name="Picture 22">
            <a:extLst>
              <a:ext uri="{FF2B5EF4-FFF2-40B4-BE49-F238E27FC236}">
                <a16:creationId xmlns:a16="http://schemas.microsoft.com/office/drawing/2014/main" id="{8E25A2BF-91FD-F349-9C02-8A8D73C2A59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92"/>
          <a:stretch/>
        </p:blipFill>
        <p:spPr>
          <a:xfrm>
            <a:off x="7313034" y="4321710"/>
            <a:ext cx="3987800" cy="365125"/>
          </a:xfrm>
          <a:prstGeom prst="rect">
            <a:avLst/>
          </a:prstGeom>
        </p:spPr>
      </p:pic>
      <p:sp>
        <p:nvSpPr>
          <p:cNvPr id="24" name="Rectangle 23">
            <a:extLst>
              <a:ext uri="{FF2B5EF4-FFF2-40B4-BE49-F238E27FC236}">
                <a16:creationId xmlns:a16="http://schemas.microsoft.com/office/drawing/2014/main" id="{C711A24C-6C06-3842-A070-BB30ECE56097}"/>
              </a:ext>
            </a:extLst>
          </p:cNvPr>
          <p:cNvSpPr/>
          <p:nvPr/>
        </p:nvSpPr>
        <p:spPr>
          <a:xfrm>
            <a:off x="5168168" y="6198745"/>
            <a:ext cx="6273800" cy="276999"/>
          </a:xfrm>
          <a:prstGeom prst="rect">
            <a:avLst/>
          </a:prstGeom>
        </p:spPr>
        <p:txBody>
          <a:bodyPr wrap="square">
            <a:spAutoFit/>
          </a:bodyPr>
          <a:lstStyle/>
          <a:p>
            <a:r>
              <a:rPr lang="en-US" sz="1200" dirty="0"/>
              <a:t>https://</a:t>
            </a:r>
            <a:r>
              <a:rPr lang="en-US" sz="1200" dirty="0" err="1"/>
              <a:t>git.kernel.org</a:t>
            </a:r>
            <a:r>
              <a:rPr lang="en-US" sz="1200" dirty="0"/>
              <a:t>/pub/</a:t>
            </a:r>
            <a:r>
              <a:rPr lang="en-US" sz="1200" dirty="0" err="1"/>
              <a:t>scm</a:t>
            </a:r>
            <a:r>
              <a:rPr lang="en-US" sz="1200" dirty="0"/>
              <a:t>/</a:t>
            </a:r>
            <a:r>
              <a:rPr lang="en-US" sz="1200" dirty="0" err="1"/>
              <a:t>linux</a:t>
            </a:r>
            <a:r>
              <a:rPr lang="en-US" sz="1200" dirty="0"/>
              <a:t>/kernel/git/</a:t>
            </a:r>
            <a:r>
              <a:rPr lang="en-US" sz="1200" dirty="0" err="1"/>
              <a:t>torvalds</a:t>
            </a:r>
            <a:r>
              <a:rPr lang="en-US" sz="1200" dirty="0"/>
              <a:t>/</a:t>
            </a:r>
            <a:r>
              <a:rPr lang="en-US" sz="1200" dirty="0" err="1"/>
              <a:t>linux.git</a:t>
            </a:r>
            <a:r>
              <a:rPr lang="en-US" sz="1200" dirty="0"/>
              <a:t>/tree/arch/x86/entry/entry_64.S</a:t>
            </a:r>
          </a:p>
        </p:txBody>
      </p:sp>
      <p:sp>
        <p:nvSpPr>
          <p:cNvPr id="25" name="Left Brace 24">
            <a:extLst>
              <a:ext uri="{FF2B5EF4-FFF2-40B4-BE49-F238E27FC236}">
                <a16:creationId xmlns:a16="http://schemas.microsoft.com/office/drawing/2014/main" id="{F01C2771-99D0-F34D-9A8C-FD150A5E3805}"/>
              </a:ext>
            </a:extLst>
          </p:cNvPr>
          <p:cNvSpPr/>
          <p:nvPr/>
        </p:nvSpPr>
        <p:spPr>
          <a:xfrm>
            <a:off x="7035800" y="1769580"/>
            <a:ext cx="277234" cy="1715566"/>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5CA4C806-93EB-5147-93BA-C9934ECC3443}"/>
              </a:ext>
            </a:extLst>
          </p:cNvPr>
          <p:cNvSpPr/>
          <p:nvPr/>
        </p:nvSpPr>
        <p:spPr>
          <a:xfrm>
            <a:off x="7035800" y="4331505"/>
            <a:ext cx="277234" cy="158699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7DE5A0-D823-DC48-9180-3B1081785BEF}"/>
              </a:ext>
            </a:extLst>
          </p:cNvPr>
          <p:cNvCxnSpPr/>
          <p:nvPr/>
        </p:nvCxnSpPr>
        <p:spPr>
          <a:xfrm flipV="1">
            <a:off x="6570800" y="2628900"/>
            <a:ext cx="465000" cy="1152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A6E64F-43B6-6844-93F6-111B345E16C5}"/>
              </a:ext>
            </a:extLst>
          </p:cNvPr>
          <p:cNvCxnSpPr>
            <a:cxnSpLocks/>
          </p:cNvCxnSpPr>
          <p:nvPr/>
        </p:nvCxnSpPr>
        <p:spPr>
          <a:xfrm>
            <a:off x="6597015" y="4366971"/>
            <a:ext cx="449843" cy="7580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114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Well, that’s cool</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lstStyle/>
          <a:p>
            <a:r>
              <a:rPr lang="en-US" dirty="0"/>
              <a:t>Yes, yes it is</a:t>
            </a:r>
          </a:p>
          <a:p>
            <a:endParaRPr lang="en-US" dirty="0"/>
          </a:p>
          <a:p>
            <a:endParaRPr lang="en-US" dirty="0"/>
          </a:p>
          <a:p>
            <a:r>
              <a:rPr lang="en-US" dirty="0"/>
              <a:t>What about the Cow Pi?</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92</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95841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Raspberry Pi Pico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We can poll the timer</a:t>
            </a:r>
          </a:p>
          <a:p>
            <a:endParaRPr lang="en-US" dirty="0"/>
          </a:p>
          <a:p>
            <a:r>
              <a:rPr lang="en-US" dirty="0"/>
              <a:t>We can handle timer interrupts</a:t>
            </a:r>
          </a:p>
          <a:p>
            <a:endParaRPr lang="en-US" dirty="0"/>
          </a:p>
          <a:p>
            <a:r>
              <a:rPr lang="en-US" dirty="0"/>
              <a:t>Timer interrupts are generally more useful than polling the timer</a:t>
            </a:r>
          </a:p>
          <a:p>
            <a:pPr lvl="1"/>
            <a:r>
              <a:rPr lang="en-US" dirty="0"/>
              <a:t>Exact duration vs approximate duration</a:t>
            </a:r>
          </a:p>
          <a:p>
            <a:endParaRPr lang="en-US" dirty="0"/>
          </a:p>
          <a:p>
            <a:r>
              <a:rPr lang="en-US" dirty="0"/>
              <a:t>Can we write code to blink the LEDs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93</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464251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Interrupt “Blink”</a:t>
            </a:r>
          </a:p>
        </p:txBody>
      </p:sp>
      <p:sp>
        <p:nvSpPr>
          <p:cNvPr id="7" name="Content Placeholder 6">
            <a:extLst>
              <a:ext uri="{FF2B5EF4-FFF2-40B4-BE49-F238E27FC236}">
                <a16:creationId xmlns:a16="http://schemas.microsoft.com/office/drawing/2014/main" id="{C3173D7D-FB52-8743-B48E-3BDEED855E27}"/>
              </a:ext>
            </a:extLst>
          </p:cNvPr>
          <p:cNvSpPr>
            <a:spLocks noGrp="1"/>
          </p:cNvSpPr>
          <p:nvPr>
            <p:ph idx="1"/>
          </p:nvPr>
        </p:nvSpPr>
        <p:spPr>
          <a:xfrm>
            <a:off x="485775" y="1271588"/>
            <a:ext cx="11706225" cy="5586411"/>
          </a:xfrm>
        </p:spPr>
        <p:txBody>
          <a:bodyPr>
            <a:normAutofit/>
          </a:bodyPr>
          <a:lstStyle/>
          <a:p>
            <a:pPr marL="0" indent="0">
              <a:buNone/>
            </a:pPr>
            <a:r>
              <a:rPr lang="en-US" sz="2800" dirty="0">
                <a:solidFill>
                  <a:schemeClr val="accent5">
                    <a:lumMod val="50000"/>
                  </a:schemeClr>
                </a:solidFill>
                <a:latin typeface="Lucida Console" panose="020B0609040504020204" pitchFamily="49" charset="0"/>
              </a:rPr>
              <a:t>void</a:t>
            </a:r>
            <a:r>
              <a:rPr lang="en-US" sz="2800" dirty="0">
                <a:latin typeface="Lucida Console" panose="020B0609040504020204" pitchFamily="49" charset="0"/>
              </a:rPr>
              <a:t> </a:t>
            </a:r>
            <a:r>
              <a:rPr lang="en-US" sz="2800" dirty="0">
                <a:solidFill>
                  <a:schemeClr val="accent2">
                    <a:lumMod val="50000"/>
                  </a:schemeClr>
                </a:solidFill>
                <a:latin typeface="Lucida Console" panose="020B0609040504020204" pitchFamily="49" charset="0"/>
              </a:rPr>
              <a:t>loop</a:t>
            </a:r>
            <a:r>
              <a:rPr lang="en-US" sz="2800" dirty="0">
                <a:latin typeface="Lucida Console" panose="020B0609040504020204" pitchFamily="49" charset="0"/>
              </a:rPr>
              <a:t>() {</a:t>
            </a:r>
            <a:r>
              <a:rPr lang="en-US" dirty="0">
                <a:latin typeface="Lucida Console" panose="020B0609040504020204" pitchFamily="49" charset="0"/>
              </a:rPr>
              <a:t> /* do stuff, or nothing */ </a:t>
            </a:r>
            <a:r>
              <a:rPr lang="en-US" sz="2800" dirty="0">
                <a:latin typeface="Lucida Console" panose="020B0609040504020204" pitchFamily="49" charset="0"/>
              </a:rPr>
              <a:t>}</a:t>
            </a:r>
            <a:endParaRPr lang="en-US" dirty="0">
              <a:latin typeface="Lucida Console" panose="020B0609040504020204" pitchFamily="49" charset="0"/>
            </a:endParaRPr>
          </a:p>
          <a:p>
            <a:pPr marL="0" indent="0">
              <a:buNone/>
            </a:pPr>
            <a:r>
              <a:rPr lang="en-US" sz="2800" dirty="0">
                <a:solidFill>
                  <a:schemeClr val="accent5">
                    <a:lumMod val="50000"/>
                  </a:schemeClr>
                </a:solidFill>
                <a:latin typeface="Lucida Console" panose="020B0609040504020204" pitchFamily="49" charset="0"/>
              </a:rPr>
              <a:t>void</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setup</a:t>
            </a:r>
            <a:r>
              <a:rPr lang="en-US" dirty="0">
                <a:latin typeface="Lucida Console" panose="020B0609040504020204" pitchFamily="49" charset="0"/>
              </a:rPr>
              <a:t>() {</a:t>
            </a:r>
          </a:p>
          <a:p>
            <a:pPr marL="0" indent="0">
              <a:buNone/>
            </a:pPr>
            <a:r>
              <a:rPr lang="en-US" dirty="0">
                <a:latin typeface="Lucida Console" panose="020B0609040504020204" pitchFamily="49" charset="0"/>
              </a:rPr>
              <a:t>  static </a:t>
            </a:r>
            <a:r>
              <a:rPr lang="en-US" dirty="0" err="1">
                <a:latin typeface="Lucida Console" panose="020B0609040504020204" pitchFamily="49" charset="0"/>
              </a:rPr>
              <a:t>mbed</a:t>
            </a:r>
            <a:r>
              <a:rPr lang="en-US" dirty="0">
                <a:latin typeface="Lucida Console" panose="020B0609040504020204" pitchFamily="49" charset="0"/>
              </a:rPr>
              <a:t>::</a:t>
            </a:r>
            <a:r>
              <a:rPr lang="en-US" dirty="0">
                <a:solidFill>
                  <a:schemeClr val="accent5">
                    <a:lumMod val="50000"/>
                  </a:schemeClr>
                </a:solidFill>
                <a:latin typeface="Lucida Console" panose="020B0609040504020204" pitchFamily="49" charset="0"/>
              </a:rPr>
              <a:t>Ticker</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ticker</a:t>
            </a:r>
            <a:r>
              <a:rPr lang="en-US" dirty="0">
                <a:latin typeface="Lucida Console" panose="020B0609040504020204" pitchFamily="49" charset="0"/>
              </a:rPr>
              <a:t>;</a:t>
            </a:r>
          </a:p>
          <a:p>
            <a:pPr marL="0" indent="0">
              <a:buNone/>
            </a:pPr>
            <a:r>
              <a:rPr lang="en-US" dirty="0">
                <a:latin typeface="Lucida Console" panose="020B0609040504020204" pitchFamily="49" charset="0"/>
              </a:rPr>
              <a:t>  </a:t>
            </a:r>
            <a:r>
              <a:rPr lang="en-US" dirty="0" err="1">
                <a:solidFill>
                  <a:schemeClr val="accent2">
                    <a:lumMod val="50000"/>
                  </a:schemeClr>
                </a:solidFill>
                <a:latin typeface="Lucida Console" panose="020B0609040504020204" pitchFamily="49" charset="0"/>
              </a:rPr>
              <a:t>ticker</a:t>
            </a:r>
            <a:r>
              <a:rPr lang="en-US" dirty="0" err="1">
                <a:latin typeface="Lucida Console" panose="020B0609040504020204" pitchFamily="49" charset="0"/>
              </a:rPr>
              <a:t>.</a:t>
            </a:r>
            <a:r>
              <a:rPr lang="en-US" dirty="0" err="1">
                <a:solidFill>
                  <a:schemeClr val="accent2">
                    <a:lumMod val="50000"/>
                  </a:schemeClr>
                </a:solidFill>
                <a:latin typeface="Lucida Console" panose="020B0609040504020204" pitchFamily="49" charset="0"/>
              </a:rPr>
              <a:t>attach</a:t>
            </a:r>
            <a:r>
              <a:rPr lang="en-US" dirty="0">
                <a:latin typeface="Lucida Console" panose="020B0609040504020204" pitchFamily="49" charset="0"/>
              </a:rPr>
              <a:t>(</a:t>
            </a:r>
            <a:r>
              <a:rPr lang="en-US" dirty="0">
                <a:solidFill>
                  <a:schemeClr val="accent2">
                    <a:lumMod val="50000"/>
                  </a:schemeClr>
                </a:solidFill>
                <a:latin typeface="Lucida Console" panose="020B0609040504020204" pitchFamily="49" charset="0"/>
              </a:rPr>
              <a:t>blink</a:t>
            </a:r>
            <a:r>
              <a:rPr lang="en-US" dirty="0">
                <a:latin typeface="Lucida Console" panose="020B0609040504020204" pitchFamily="49" charset="0"/>
              </a:rPr>
              <a:t>, std::chrono::</a:t>
            </a:r>
            <a:r>
              <a:rPr lang="en-US" dirty="0">
                <a:solidFill>
                  <a:schemeClr val="accent5">
                    <a:lumMod val="50000"/>
                  </a:schemeClr>
                </a:solidFill>
                <a:latin typeface="Lucida Console" panose="020B0609040504020204" pitchFamily="49" charset="0"/>
              </a:rPr>
              <a:t>seconds</a:t>
            </a:r>
            <a:r>
              <a:rPr lang="en-US" dirty="0">
                <a:latin typeface="Lucida Console" panose="020B0609040504020204" pitchFamily="49" charset="0"/>
              </a:rPr>
              <a:t>(</a:t>
            </a:r>
            <a:r>
              <a:rPr lang="en-US" dirty="0">
                <a:solidFill>
                  <a:schemeClr val="accent6">
                    <a:lumMod val="50000"/>
                  </a:schemeClr>
                </a:solidFill>
                <a:latin typeface="Lucida Console" panose="020B0609040504020204" pitchFamily="49" charset="0"/>
              </a:rPr>
              <a:t>1</a:t>
            </a:r>
            <a:r>
              <a:rPr lang="en-US" dirty="0">
                <a:latin typeface="Lucida Console" panose="020B0609040504020204" pitchFamily="49" charset="0"/>
              </a:rPr>
              <a:t>));</a:t>
            </a:r>
          </a:p>
          <a:p>
            <a:pPr marL="0" indent="0">
              <a:buNone/>
            </a:pPr>
            <a:r>
              <a:rPr lang="en-US" dirty="0">
                <a:latin typeface="Lucida Console" panose="020B0609040504020204" pitchFamily="49" charset="0"/>
              </a:rPr>
              <a:t>}</a:t>
            </a:r>
          </a:p>
          <a:p>
            <a:pPr marL="0" indent="0">
              <a:buNone/>
            </a:pPr>
            <a:r>
              <a:rPr lang="en-US" sz="2800" dirty="0">
                <a:solidFill>
                  <a:schemeClr val="accent5">
                    <a:lumMod val="50000"/>
                  </a:schemeClr>
                </a:solidFill>
                <a:latin typeface="Lucida Console" panose="020B0609040504020204" pitchFamily="49" charset="0"/>
              </a:rPr>
              <a:t>void</a:t>
            </a:r>
            <a:r>
              <a:rPr lang="en-US" dirty="0">
                <a:latin typeface="Lucida Console" panose="020B0609040504020204" pitchFamily="49" charset="0"/>
              </a:rPr>
              <a:t> </a:t>
            </a:r>
            <a:r>
              <a:rPr lang="en-US" dirty="0">
                <a:solidFill>
                  <a:schemeClr val="accent2">
                    <a:lumMod val="50000"/>
                  </a:schemeClr>
                </a:solidFill>
                <a:latin typeface="Lucida Console" panose="020B0609040504020204" pitchFamily="49" charset="0"/>
              </a:rPr>
              <a:t>blink</a:t>
            </a:r>
            <a:r>
              <a:rPr lang="en-US" dirty="0">
                <a:latin typeface="Lucida Console" panose="020B0609040504020204" pitchFamily="49" charset="0"/>
              </a:rPr>
              <a:t>() {	// ISR, aka interrupt handler</a:t>
            </a:r>
          </a:p>
          <a:p>
            <a:pPr marL="0" indent="0">
              <a:buNone/>
            </a:pPr>
            <a:r>
              <a:rPr lang="en-US" dirty="0">
                <a:latin typeface="Lucida Console" panose="020B0609040504020204" pitchFamily="49" charset="0"/>
              </a:rPr>
              <a:t>  static bool </a:t>
            </a:r>
            <a:r>
              <a:rPr lang="en-US" dirty="0" err="1">
                <a:latin typeface="Lucida Console" panose="020B0609040504020204" pitchFamily="49" charset="0"/>
              </a:rPr>
              <a:t>led_state</a:t>
            </a:r>
            <a:r>
              <a:rPr lang="en-US" dirty="0">
                <a:latin typeface="Lucida Console" panose="020B0609040504020204" pitchFamily="49" charset="0"/>
              </a:rPr>
              <a:t> = false;</a:t>
            </a:r>
          </a:p>
          <a:p>
            <a:pPr marL="0" indent="0">
              <a:buNone/>
            </a:pPr>
            <a:r>
              <a:rPr lang="en-US" dirty="0">
                <a:latin typeface="Lucida Console" panose="020B0609040504020204" pitchFamily="49" charset="0"/>
              </a:rPr>
              <a:t>  </a:t>
            </a:r>
            <a:r>
              <a:rPr lang="en-US" dirty="0" err="1">
                <a:latin typeface="Lucida Console" panose="020B0609040504020204" pitchFamily="49" charset="0"/>
              </a:rPr>
              <a:t>led_state</a:t>
            </a:r>
            <a:r>
              <a:rPr lang="en-US" dirty="0">
                <a:latin typeface="Lucida Console" panose="020B0609040504020204" pitchFamily="49" charset="0"/>
              </a:rPr>
              <a:t> = !</a:t>
            </a:r>
            <a:r>
              <a:rPr lang="en-US" dirty="0" err="1">
                <a:latin typeface="Lucida Console" panose="020B0609040504020204" pitchFamily="49" charset="0"/>
              </a:rPr>
              <a:t>led_state</a:t>
            </a:r>
            <a:r>
              <a:rPr lang="en-US" dirty="0">
                <a:latin typeface="Lucida Console" panose="020B0609040504020204" pitchFamily="49" charset="0"/>
              </a:rPr>
              <a:t>;</a:t>
            </a:r>
          </a:p>
          <a:p>
            <a:pPr marL="0" indent="0">
              <a:buNone/>
            </a:pPr>
            <a:r>
              <a:rPr lang="en-US" dirty="0">
                <a:latin typeface="Lucida Console" panose="020B0609040504020204" pitchFamily="49" charset="0"/>
              </a:rPr>
              <a:t>  if (</a:t>
            </a:r>
            <a:r>
              <a:rPr lang="en-US" dirty="0" err="1">
                <a:latin typeface="Lucida Console" panose="020B0609040504020204" pitchFamily="49" charset="0"/>
              </a:rPr>
              <a:t>led_state</a:t>
            </a:r>
            <a:r>
              <a:rPr lang="en-US" dirty="0">
                <a:latin typeface="Lucida Console" panose="020B0609040504020204" pitchFamily="49" charset="0"/>
              </a:rPr>
              <a:t>) { </a:t>
            </a:r>
            <a:r>
              <a:rPr lang="en-US" dirty="0" err="1">
                <a:latin typeface="Lucida Console" panose="020B0609040504020204" pitchFamily="49" charset="0"/>
              </a:rPr>
              <a:t>cowpi_illuminate_internal_led</a:t>
            </a:r>
            <a:r>
              <a:rPr lang="en-US" dirty="0">
                <a:latin typeface="Lucida Console" panose="020B0609040504020204" pitchFamily="49" charset="0"/>
              </a:rPr>
              <a:t>(); }</a:t>
            </a:r>
          </a:p>
          <a:p>
            <a:pPr marL="0" indent="0">
              <a:buNone/>
            </a:pPr>
            <a:r>
              <a:rPr lang="en-US" dirty="0">
                <a:latin typeface="Lucida Console" panose="020B0609040504020204" pitchFamily="49" charset="0"/>
              </a:rPr>
              <a:t>  else { </a:t>
            </a:r>
            <a:r>
              <a:rPr lang="en-US" dirty="0" err="1">
                <a:latin typeface="Lucida Console" panose="020B0609040504020204" pitchFamily="49" charset="0"/>
              </a:rPr>
              <a:t>cowpi_deluminate_internal_led</a:t>
            </a:r>
            <a:r>
              <a:rPr lang="en-US" dirty="0">
                <a:latin typeface="Lucida Console" panose="020B0609040504020204" pitchFamily="49" charset="0"/>
              </a:rPr>
              <a:t>(); }</a:t>
            </a:r>
          </a:p>
          <a:p>
            <a:pPr marL="0" indent="0">
              <a:buNone/>
            </a:pPr>
            <a:r>
              <a:rPr lang="en-US"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94</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134517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2456AAD-C743-A040-B337-D95F0F92B000}"/>
              </a:ext>
            </a:extLst>
          </p:cNvPr>
          <p:cNvSpPr>
            <a:spLocks noGrp="1"/>
          </p:cNvSpPr>
          <p:nvPr>
            <p:ph type="title"/>
          </p:nvPr>
        </p:nvSpPr>
        <p:spPr/>
        <p:txBody>
          <a:bodyPr/>
          <a:lstStyle/>
          <a:p>
            <a:r>
              <a:rPr lang="en-US" dirty="0"/>
              <a:t>Interrupt “Blink” Demonstration</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95</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a:xfrm rot="16200000">
            <a:off x="-2229811" y="4259137"/>
            <a:ext cx="4828674" cy="369052"/>
          </a:xfrm>
        </p:spPr>
        <p:txBody>
          <a:bodyPr/>
          <a:lstStyle/>
          <a:p>
            <a:r>
              <a:rPr lang="en-US"/>
              <a:t>Slide by Bohn</a:t>
            </a:r>
            <a:endParaRPr lang="en-US" dirty="0"/>
          </a:p>
        </p:txBody>
      </p:sp>
      <p:sp>
        <p:nvSpPr>
          <p:cNvPr id="5" name="Content Placeholder 4">
            <a:extLst>
              <a:ext uri="{FF2B5EF4-FFF2-40B4-BE49-F238E27FC236}">
                <a16:creationId xmlns:a16="http://schemas.microsoft.com/office/drawing/2014/main" id="{208818FB-DDD2-2F62-B1F5-E8196FE1DD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439143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lnSpcReduction="10000"/>
          </a:bodyPr>
          <a:lstStyle/>
          <a:p>
            <a:r>
              <a:rPr lang="en-US" dirty="0"/>
              <a:t>We can poll the timer</a:t>
            </a:r>
          </a:p>
          <a:p>
            <a:endParaRPr lang="en-US" dirty="0"/>
          </a:p>
          <a:p>
            <a:r>
              <a:rPr lang="en-US" dirty="0"/>
              <a:t>We can handle timer interrupts</a:t>
            </a:r>
          </a:p>
          <a:p>
            <a:endParaRPr lang="en-US" dirty="0"/>
          </a:p>
          <a:p>
            <a:r>
              <a:rPr lang="en-US" dirty="0"/>
              <a:t>Timer interrupts are more useful than polling the timer</a:t>
            </a:r>
          </a:p>
          <a:p>
            <a:r>
              <a:rPr lang="en-US" dirty="0"/>
              <a:t>Pseudo-real-time clock updates due to </a:t>
            </a:r>
            <a:r>
              <a:rPr lang="en-US" i="1" dirty="0"/>
              <a:t>timer overflow interrupt</a:t>
            </a:r>
            <a:r>
              <a:rPr lang="en-US" dirty="0"/>
              <a:t> from Timer0</a:t>
            </a:r>
          </a:p>
          <a:p>
            <a:endParaRPr lang="en-US" dirty="0"/>
          </a:p>
          <a:p>
            <a:r>
              <a:rPr lang="en-US" dirty="0"/>
              <a:t>Can we write code to track “milliseconds” using timer interrupts?</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96</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64634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Timer-Blink</a:t>
            </a:r>
            <a:br>
              <a:rPr lang="en-US" dirty="0"/>
            </a:br>
            <a:r>
              <a:rPr lang="en-US" dirty="0"/>
              <a:t>(Interrupt Version)</a:t>
            </a:r>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idx="1"/>
          </p:nvPr>
        </p:nvSpPr>
        <p:spPr>
          <a:xfrm>
            <a:off x="838200" y="1825625"/>
            <a:ext cx="11353800" cy="4351338"/>
          </a:xfrm>
        </p:spPr>
        <p:txBody>
          <a:bodyPr>
            <a:normAutofit/>
          </a:bodyPr>
          <a:lstStyle/>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time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uint32_t</a:t>
            </a: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a:t>
            </a:r>
          </a:p>
          <a:p>
            <a:pPr marL="0" indent="0">
              <a:buNone/>
            </a:pP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err="1">
                <a:latin typeface="Lucida Console" panose="020B0609040504020204" pitchFamily="49" charset="0"/>
              </a:rPr>
              <a:t>timer_interrupt_mask</a:t>
            </a:r>
            <a:r>
              <a:rPr lang="en-US" sz="2000" dirty="0">
                <a:latin typeface="Lucida Console" panose="020B0609040504020204" pitchFamily="49" charset="0"/>
              </a:rPr>
              <a:t> = (</a:t>
            </a:r>
            <a:r>
              <a:rPr lang="en-US" sz="2000" dirty="0">
                <a:solidFill>
                  <a:schemeClr val="accent5">
                    <a:lumMod val="50000"/>
                  </a:schemeClr>
                </a:solidFill>
                <a:latin typeface="Lucida Console" panose="020B0609040504020204" pitchFamily="49" charset="0"/>
              </a:rPr>
              <a:t>uint8_t</a:t>
            </a:r>
            <a:r>
              <a:rPr lang="en-US" sz="2000" dirty="0">
                <a:latin typeface="Lucida Console" panose="020B0609040504020204" pitchFamily="49" charset="0"/>
              </a:rPr>
              <a:t> *)(</a:t>
            </a:r>
            <a:r>
              <a:rPr lang="en-US" sz="2000" dirty="0">
                <a:solidFill>
                  <a:schemeClr val="accent6">
                    <a:lumMod val="50000"/>
                  </a:schemeClr>
                </a:solidFill>
                <a:latin typeface="Lucida Console" panose="020B0609040504020204" pitchFamily="49" charset="0"/>
              </a:rPr>
              <a:t>0x6E)</a:t>
            </a:r>
            <a:r>
              <a:rPr lang="en-US" sz="2000" dirty="0">
                <a:latin typeface="Lucida Console" panose="020B0609040504020204" pitchFamily="49" charset="0"/>
              </a:rPr>
              <a:t>;</a:t>
            </a:r>
          </a:p>
          <a:p>
            <a:pPr marL="0" indent="0">
              <a:buNone/>
            </a:pPr>
            <a:endParaRPr lang="en-US" sz="2000" dirty="0">
              <a:latin typeface="Lucida Console" panose="020B0609040504020204" pitchFamily="49" charset="0"/>
            </a:endParaRPr>
          </a:p>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setup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cowpi_setup</a:t>
            </a:r>
            <a:r>
              <a:rPr lang="en-US" sz="2000" dirty="0">
                <a:latin typeface="Lucida Console" panose="020B0609040504020204" pitchFamily="49" charset="0"/>
              </a:rPr>
              <a:t>(0);</a:t>
            </a:r>
          </a:p>
          <a:p>
            <a:pPr marL="0" indent="0">
              <a:buNone/>
            </a:pPr>
            <a:r>
              <a:rPr lang="en-US" sz="2000" dirty="0">
                <a:solidFill>
                  <a:schemeClr val="accent2">
                    <a:lumMod val="50000"/>
                  </a:schemeClr>
                </a:solidFill>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timer_interrupt_mask</a:t>
            </a:r>
            <a:r>
              <a:rPr lang="en-US" sz="2000" dirty="0">
                <a:latin typeface="Lucida Console" panose="020B0609040504020204" pitchFamily="49" charset="0"/>
              </a:rPr>
              <a:t>[</a:t>
            </a:r>
            <a:r>
              <a:rPr lang="en-US" sz="2000" dirty="0">
                <a:solidFill>
                  <a:schemeClr val="accent6">
                    <a:lumMod val="50000"/>
                  </a:schemeClr>
                </a:solidFill>
                <a:latin typeface="Lucida Console" panose="020B0609040504020204" pitchFamily="49" charset="0"/>
              </a:rPr>
              <a:t>0</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0x02</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enable "compare match A" interrupt</a:t>
            </a:r>
            <a:endParaRPr lang="en-US" sz="2000" dirty="0">
              <a:solidFill>
                <a:schemeClr val="tx1">
                  <a:lumMod val="75000"/>
                  <a:lumOff val="25000"/>
                </a:schemeClr>
              </a:solidFill>
              <a:latin typeface="Lucida Console" panose="020B0609040504020204" pitchFamily="49" charset="0"/>
            </a:endParaRPr>
          </a:p>
          <a:p>
            <a:pPr marL="0" indent="0">
              <a:buNone/>
            </a:pP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mytimer0</a:t>
            </a:r>
            <a:r>
              <a:rPr lang="en-US" sz="2000" dirty="0">
                <a:latin typeface="Lucida Console" panose="020B0609040504020204" pitchFamily="49" charset="0"/>
              </a:rPr>
              <a:t>-&gt;</a:t>
            </a:r>
            <a:r>
              <a:rPr lang="en-US" sz="2000" dirty="0" err="1">
                <a:solidFill>
                  <a:schemeClr val="accent2">
                    <a:lumMod val="50000"/>
                  </a:schemeClr>
                </a:solidFill>
                <a:latin typeface="Lucida Console" panose="020B0609040504020204" pitchFamily="49" charset="0"/>
              </a:rPr>
              <a:t>compareA</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0x80</a:t>
            </a:r>
            <a:r>
              <a:rPr lang="en-US" sz="2000" dirty="0">
                <a:latin typeface="Lucida Console" panose="020B0609040504020204" pitchFamily="49" charset="0"/>
              </a:rPr>
              <a:t>;        </a:t>
            </a:r>
            <a:r>
              <a:rPr lang="en-US" sz="1600" dirty="0">
                <a:solidFill>
                  <a:schemeClr val="tx1">
                    <a:lumMod val="75000"/>
                    <a:lumOff val="25000"/>
                  </a:schemeClr>
                </a:solidFill>
                <a:latin typeface="Lucida Console" panose="020B0609040504020204" pitchFamily="49" charset="0"/>
              </a:rPr>
              <a:t>// compare to 0x80 (halfway between overflows)</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97</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
        <p:nvSpPr>
          <p:cNvPr id="12" name="Rectangle 11">
            <a:extLst>
              <a:ext uri="{FF2B5EF4-FFF2-40B4-BE49-F238E27FC236}">
                <a16:creationId xmlns:a16="http://schemas.microsoft.com/office/drawing/2014/main" id="{B9ACD0FF-0101-3C40-9033-235CA375A434}"/>
              </a:ext>
            </a:extLst>
          </p:cNvPr>
          <p:cNvSpPr/>
          <p:nvPr/>
        </p:nvSpPr>
        <p:spPr>
          <a:xfrm>
            <a:off x="1961147" y="6173400"/>
            <a:ext cx="9492916" cy="276999"/>
          </a:xfrm>
          <a:prstGeom prst="rect">
            <a:avLst/>
          </a:prstGeom>
        </p:spPr>
        <p:txBody>
          <a:bodyPr wrap="square">
            <a:spAutoFit/>
          </a:bodyPr>
          <a:lstStyle/>
          <a:p>
            <a:r>
              <a:rPr lang="en-US" sz="1200" dirty="0"/>
              <a:t>ATmega328 Datasheet: </a:t>
            </a:r>
            <a:r>
              <a:rPr lang="en-US" sz="1200" dirty="0">
                <a:hlinkClick r:id="rId3"/>
              </a:rPr>
              <a:t>https://ww1.microchip.com/downloads/en/DeviceDoc/Atmel-7810-Automotive-Microcontrollers-ATmega328P_Datasheet.pdf</a:t>
            </a:r>
            <a:endParaRPr lang="en-US" sz="1200" dirty="0"/>
          </a:p>
        </p:txBody>
      </p:sp>
      <p:pic>
        <p:nvPicPr>
          <p:cNvPr id="13" name="Picture 12">
            <a:extLst>
              <a:ext uri="{FF2B5EF4-FFF2-40B4-BE49-F238E27FC236}">
                <a16:creationId xmlns:a16="http://schemas.microsoft.com/office/drawing/2014/main" id="{4D212026-AE50-1E47-8E7F-5BA83AA6D6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62192" y="4952999"/>
            <a:ext cx="7239000" cy="1358900"/>
          </a:xfrm>
          <a:prstGeom prst="rect">
            <a:avLst/>
          </a:prstGeom>
        </p:spPr>
      </p:pic>
    </p:spTree>
    <p:extLst>
      <p:ext uri="{BB962C8B-B14F-4D97-AF65-F5344CB8AC3E}">
        <p14:creationId xmlns:p14="http://schemas.microsoft.com/office/powerpoint/2010/main" val="6467575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a:t>Timer-Blink</a:t>
            </a:r>
            <a:br>
              <a:rPr lang="en-US"/>
            </a:br>
            <a:r>
              <a:rPr lang="en-US"/>
              <a:t>(Interrupt Version)</a:t>
            </a:r>
            <a:endParaRPr lang="en-US" dirty="0"/>
          </a:p>
        </p:txBody>
      </p:sp>
      <p:sp>
        <p:nvSpPr>
          <p:cNvPr id="4" name="Content Placeholder 3">
            <a:extLst>
              <a:ext uri="{FF2B5EF4-FFF2-40B4-BE49-F238E27FC236}">
                <a16:creationId xmlns:a16="http://schemas.microsoft.com/office/drawing/2014/main" id="{9769B5DB-49B6-8C4D-98B0-AFE1D6C60878}"/>
              </a:ext>
            </a:extLst>
          </p:cNvPr>
          <p:cNvSpPr>
            <a:spLocks noGrp="1"/>
          </p:cNvSpPr>
          <p:nvPr>
            <p:ph sz="half" idx="1"/>
          </p:nvPr>
        </p:nvSpPr>
        <p:spPr>
          <a:xfrm>
            <a:off x="838200" y="1825625"/>
            <a:ext cx="5181601" cy="4351338"/>
          </a:xfrm>
        </p:spPr>
        <p:txBody>
          <a:bodyPr>
            <a:normAutofit/>
          </a:bodyPr>
          <a:lstStyle/>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endParaRPr lang="en-US" sz="2000" dirty="0">
              <a:solidFill>
                <a:schemeClr val="accent2">
                  <a:lumMod val="50000"/>
                </a:schemeClr>
              </a:solidFill>
              <a:latin typeface="Lucida Console" panose="020B0609040504020204" pitchFamily="49" charset="0"/>
            </a:endParaRPr>
          </a:p>
          <a:p>
            <a:pPr marL="0" indent="0">
              <a:buNone/>
            </a:pPr>
            <a:r>
              <a:rPr lang="en-US" sz="2000" dirty="0">
                <a:solidFill>
                  <a:schemeClr val="accent2">
                    <a:lumMod val="50000"/>
                  </a:schemeClr>
                </a:solidFill>
                <a:latin typeface="Lucida Console" panose="020B0609040504020204" pitchFamily="49" charset="0"/>
              </a:rPr>
              <a:t>ISR</a:t>
            </a:r>
            <a:r>
              <a:rPr lang="en-US" sz="2000" dirty="0">
                <a:latin typeface="Lucida Console" panose="020B0609040504020204" pitchFamily="49" charset="0"/>
              </a:rPr>
              <a:t>(TIMER0_COMPA_vect) {</a:t>
            </a:r>
          </a:p>
          <a:p>
            <a:pPr marL="0" indent="0">
              <a:buNone/>
            </a:pPr>
            <a:r>
              <a:rPr lang="en-US" sz="2000" dirty="0">
                <a:latin typeface="Lucida Console" panose="020B0609040504020204" pitchFamily="49" charset="0"/>
              </a:rPr>
              <a:t>  </a:t>
            </a:r>
            <a:r>
              <a:rPr lang="en-US" sz="2000" dirty="0" err="1">
                <a:latin typeface="Lucida Console" panose="020B0609040504020204" pitchFamily="49" charset="0"/>
              </a:rPr>
              <a:t>mytime</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5" name="Content Placeholder 4">
            <a:extLst>
              <a:ext uri="{FF2B5EF4-FFF2-40B4-BE49-F238E27FC236}">
                <a16:creationId xmlns:a16="http://schemas.microsoft.com/office/drawing/2014/main" id="{2A53FC36-0389-984B-806F-D3B59024CF2B}"/>
              </a:ext>
            </a:extLst>
          </p:cNvPr>
          <p:cNvSpPr>
            <a:spLocks noGrp="1"/>
          </p:cNvSpPr>
          <p:nvPr>
            <p:ph sz="half" idx="2"/>
          </p:nvPr>
        </p:nvSpPr>
        <p:spPr>
          <a:xfrm>
            <a:off x="6172200" y="1825625"/>
            <a:ext cx="5607424" cy="4351338"/>
          </a:xfrm>
        </p:spPr>
        <p:txBody>
          <a:bodyPr>
            <a:noAutofit/>
          </a:bodyPr>
          <a:lstStyle/>
          <a:p>
            <a:pPr marL="0" indent="0">
              <a:buNone/>
            </a:pPr>
            <a:r>
              <a:rPr lang="en-US" sz="2000" dirty="0">
                <a:solidFill>
                  <a:schemeClr val="accent5">
                    <a:lumMod val="50000"/>
                  </a:schemeClr>
                </a:solidFill>
                <a:latin typeface="Lucida Console" panose="020B0609040504020204" pitchFamily="49" charset="0"/>
              </a:rPr>
              <a:t>void</a:t>
            </a:r>
            <a:r>
              <a:rPr lang="en-US" sz="2000" dirty="0">
                <a:latin typeface="Lucida Console" panose="020B0609040504020204" pitchFamily="49" charset="0"/>
              </a:rPr>
              <a:t> </a:t>
            </a:r>
            <a:r>
              <a:rPr lang="en-US" sz="2000" dirty="0">
                <a:solidFill>
                  <a:schemeClr val="accent2">
                    <a:lumMod val="50000"/>
                  </a:schemeClr>
                </a:solidFill>
                <a:latin typeface="Lucida Console" panose="020B0609040504020204" pitchFamily="49" charset="0"/>
              </a:rPr>
              <a:t>loop</a:t>
            </a:r>
            <a:r>
              <a:rPr lang="en-US" sz="2000" dirty="0">
                <a:latin typeface="Lucida Console" panose="020B0609040504020204" pitchFamily="49" charset="0"/>
              </a:rPr>
              <a:t>() {</a:t>
            </a:r>
          </a:p>
          <a:p>
            <a:pPr marL="0" indent="0">
              <a:buNone/>
            </a:pPr>
            <a:r>
              <a:rPr lang="en-US" sz="2000" dirty="0">
                <a:latin typeface="Lucida Console" panose="020B0609040504020204" pitchFamily="49" charset="0"/>
              </a:rPr>
              <a:t>  time = </a:t>
            </a:r>
            <a:r>
              <a:rPr lang="en-US" sz="2000" dirty="0" err="1">
                <a:solidFill>
                  <a:schemeClr val="accent2">
                    <a:lumMod val="50000"/>
                  </a:schemeClr>
                </a:solidFill>
                <a:latin typeface="Lucida Console" panose="020B0609040504020204" pitchFamily="49" charset="0"/>
              </a:rPr>
              <a:t>millis</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(time &amp; </a:t>
            </a:r>
            <a:r>
              <a:rPr lang="en-US" sz="2000" dirty="0">
                <a:solidFill>
                  <a:schemeClr val="accent6">
                    <a:lumMod val="50000"/>
                  </a:schemeClr>
                </a:solidFill>
                <a:latin typeface="Lucida Console" panose="020B0609040504020204" pitchFamily="49" charset="0"/>
              </a:rPr>
              <a:t>0x0400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0x20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if (</a:t>
            </a:r>
            <a:r>
              <a:rPr lang="en-US" sz="2000" dirty="0" err="1">
                <a:latin typeface="Lucida Console" panose="020B0609040504020204" pitchFamily="49" charset="0"/>
              </a:rPr>
              <a:t>mytime</a:t>
            </a:r>
            <a:r>
              <a:rPr lang="en-US" sz="2000" dirty="0">
                <a:latin typeface="Lucida Console" panose="020B0609040504020204" pitchFamily="49" charset="0"/>
              </a:rPr>
              <a:t> &amp; 0x0400)</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  else</a:t>
            </a:r>
          </a:p>
          <a:p>
            <a:pPr marL="0" indent="0">
              <a:buNone/>
            </a:pPr>
            <a:r>
              <a:rPr lang="en-US" sz="2000" dirty="0">
                <a:latin typeface="Lucida Console" panose="020B0609040504020204" pitchFamily="49" charset="0"/>
              </a:rPr>
              <a:t>    </a:t>
            </a:r>
            <a:r>
              <a:rPr lang="en-US" sz="2000" dirty="0" err="1">
                <a:solidFill>
                  <a:schemeClr val="accent2">
                    <a:lumMod val="50000"/>
                  </a:schemeClr>
                </a:solidFill>
                <a:latin typeface="Lucida Console" panose="020B0609040504020204" pitchFamily="49" charset="0"/>
              </a:rPr>
              <a:t>gpio</a:t>
            </a:r>
            <a:r>
              <a:rPr lang="en-US" sz="2000" dirty="0">
                <a:latin typeface="Lucida Console" panose="020B0609040504020204" pitchFamily="49" charset="0"/>
              </a:rPr>
              <a:t>[D8_D13].</a:t>
            </a:r>
            <a:r>
              <a:rPr lang="en-US" sz="2000" dirty="0">
                <a:solidFill>
                  <a:schemeClr val="accent2">
                    <a:lumMod val="50000"/>
                  </a:schemeClr>
                </a:solidFill>
                <a:latin typeface="Lucida Console" panose="020B0609040504020204" pitchFamily="49" charset="0"/>
              </a:rPr>
              <a:t>output</a:t>
            </a:r>
            <a:r>
              <a:rPr lang="en-US" sz="2000" dirty="0">
                <a:latin typeface="Lucida Console" panose="020B0609040504020204" pitchFamily="49" charset="0"/>
              </a:rPr>
              <a:t> &amp;= ~(</a:t>
            </a:r>
            <a:r>
              <a:rPr lang="en-US" sz="2000" dirty="0">
                <a:solidFill>
                  <a:schemeClr val="accent6">
                    <a:lumMod val="50000"/>
                  </a:schemeClr>
                </a:solidFill>
                <a:latin typeface="Lucida Console" panose="020B0609040504020204" pitchFamily="49" charset="0"/>
              </a:rPr>
              <a:t>0x10</a:t>
            </a:r>
            <a:r>
              <a:rPr lang="en-US" sz="2000" dirty="0">
                <a:latin typeface="Lucida Console" panose="020B0609040504020204" pitchFamily="49" charset="0"/>
              </a:rPr>
              <a:t>);</a:t>
            </a:r>
          </a:p>
          <a:p>
            <a:pPr marL="0" indent="0">
              <a:buNone/>
            </a:pPr>
            <a:r>
              <a:rPr lang="en-US" sz="2000" dirty="0">
                <a:latin typeface="Lucida Console" panose="020B0609040504020204" pitchFamily="49" charset="0"/>
              </a:rPr>
              <a:t>}</a:t>
            </a:r>
          </a:p>
        </p:txBody>
      </p:sp>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98</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a:t>Slide by Bohn</a:t>
            </a:r>
            <a:endParaRPr lang="en-US" dirty="0"/>
          </a:p>
        </p:txBody>
      </p:sp>
      <p:sp>
        <p:nvSpPr>
          <p:cNvPr id="14" name="Rectangle 13">
            <a:extLst>
              <a:ext uri="{FF2B5EF4-FFF2-40B4-BE49-F238E27FC236}">
                <a16:creationId xmlns:a16="http://schemas.microsoft.com/office/drawing/2014/main" id="{47ED84F3-0E38-0542-A9B5-7BE3AE287CF5}"/>
              </a:ext>
            </a:extLst>
          </p:cNvPr>
          <p:cNvSpPr/>
          <p:nvPr/>
        </p:nvSpPr>
        <p:spPr>
          <a:xfrm>
            <a:off x="4910203" y="6173400"/>
            <a:ext cx="6543860" cy="276999"/>
          </a:xfrm>
          <a:prstGeom prst="rect">
            <a:avLst/>
          </a:prstGeom>
        </p:spPr>
        <p:txBody>
          <a:bodyPr wrap="square">
            <a:spAutoFit/>
          </a:bodyPr>
          <a:lstStyle/>
          <a:p>
            <a:r>
              <a:rPr lang="en-US" sz="1200" dirty="0" err="1"/>
              <a:t>avr-libc</a:t>
            </a:r>
            <a:r>
              <a:rPr lang="en-US" sz="1200" dirty="0"/>
              <a:t>  </a:t>
            </a:r>
            <a:r>
              <a:rPr lang="en-US" sz="1200" dirty="0" err="1"/>
              <a:t>avr</a:t>
            </a:r>
            <a:r>
              <a:rPr lang="en-US" sz="1200" dirty="0"/>
              <a:t>/</a:t>
            </a:r>
            <a:r>
              <a:rPr lang="en-US" sz="1200" dirty="0" err="1"/>
              <a:t>interrupt.h</a:t>
            </a:r>
            <a:r>
              <a:rPr lang="en-US" sz="1200" dirty="0"/>
              <a:t>: </a:t>
            </a:r>
            <a:r>
              <a:rPr lang="en-US" sz="1200" dirty="0">
                <a:hlinkClick r:id="rId3"/>
              </a:rPr>
              <a:t>https://www.nongnu.org/avr-libc/user-manual/group__avr__interrupts.html</a:t>
            </a:r>
            <a:endParaRPr lang="en-US" sz="1200" dirty="0"/>
          </a:p>
        </p:txBody>
      </p:sp>
      <p:sp>
        <p:nvSpPr>
          <p:cNvPr id="15" name="Rounded Rectangular Callout 14">
            <a:extLst>
              <a:ext uri="{FF2B5EF4-FFF2-40B4-BE49-F238E27FC236}">
                <a16:creationId xmlns:a16="http://schemas.microsoft.com/office/drawing/2014/main" id="{13F99C18-AD6F-DA47-9244-E119C9A3A85C}"/>
              </a:ext>
            </a:extLst>
          </p:cNvPr>
          <p:cNvSpPr/>
          <p:nvPr/>
        </p:nvSpPr>
        <p:spPr>
          <a:xfrm>
            <a:off x="1938168" y="1581503"/>
            <a:ext cx="3269293" cy="1211381"/>
          </a:xfrm>
          <a:prstGeom prst="wedgeRoundRectCallout">
            <a:avLst>
              <a:gd name="adj1" fmla="val -72950"/>
              <a:gd name="adj2" fmla="val 689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ISR() – creates interrupt handler for specified interrupt vector </a:t>
            </a:r>
          </a:p>
        </p:txBody>
      </p:sp>
      <p:sp>
        <p:nvSpPr>
          <p:cNvPr id="16" name="Rounded Rectangular Callout 15">
            <a:extLst>
              <a:ext uri="{FF2B5EF4-FFF2-40B4-BE49-F238E27FC236}">
                <a16:creationId xmlns:a16="http://schemas.microsoft.com/office/drawing/2014/main" id="{7EF8B2B5-8424-AA40-9999-2EE3D838E125}"/>
              </a:ext>
            </a:extLst>
          </p:cNvPr>
          <p:cNvSpPr/>
          <p:nvPr/>
        </p:nvSpPr>
        <p:spPr>
          <a:xfrm>
            <a:off x="1551661" y="4971523"/>
            <a:ext cx="3754677" cy="1211381"/>
          </a:xfrm>
          <a:prstGeom prst="wedgeRoundRectCallout">
            <a:avLst>
              <a:gd name="adj1" fmla="val 5666"/>
              <a:gd name="adj2" fmla="val -18337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TIMER0_COMPA_vect “</a:t>
            </a:r>
            <a:r>
              <a:rPr lang="en-US" dirty="0">
                <a:solidFill>
                  <a:srgbClr val="FFFF00"/>
                </a:solidFill>
              </a:rPr>
              <a:t>TimerCounter0 Compare Match A</a:t>
            </a:r>
            <a:r>
              <a:rPr lang="en-US" sz="2400" dirty="0">
                <a:solidFill>
                  <a:srgbClr val="FFFF00"/>
                </a:solidFill>
              </a:rPr>
              <a:t>”</a:t>
            </a:r>
          </a:p>
        </p:txBody>
      </p:sp>
      <p:sp>
        <p:nvSpPr>
          <p:cNvPr id="17" name="Rounded Rectangular Callout 16">
            <a:extLst>
              <a:ext uri="{FF2B5EF4-FFF2-40B4-BE49-F238E27FC236}">
                <a16:creationId xmlns:a16="http://schemas.microsoft.com/office/drawing/2014/main" id="{46013ED4-6556-3041-B019-46CF4E48206B}"/>
              </a:ext>
            </a:extLst>
          </p:cNvPr>
          <p:cNvSpPr/>
          <p:nvPr/>
        </p:nvSpPr>
        <p:spPr>
          <a:xfrm>
            <a:off x="5932089" y="407601"/>
            <a:ext cx="2678512" cy="1211381"/>
          </a:xfrm>
          <a:prstGeom prst="wedgeRoundRectCallout">
            <a:avLst>
              <a:gd name="adj1" fmla="val -87235"/>
              <a:gd name="adj2" fmla="val 183704"/>
              <a:gd name="adj3" fmla="val 16667"/>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ISR() and vectors provided by </a:t>
            </a:r>
            <a:r>
              <a:rPr lang="en-US" sz="2400" dirty="0" err="1">
                <a:solidFill>
                  <a:srgbClr val="002060"/>
                </a:solidFill>
              </a:rPr>
              <a:t>gcc</a:t>
            </a:r>
            <a:endParaRPr lang="en-US" sz="2400" dirty="0">
              <a:solidFill>
                <a:srgbClr val="002060"/>
              </a:solidFill>
            </a:endParaRPr>
          </a:p>
        </p:txBody>
      </p:sp>
    </p:spTree>
    <p:extLst>
      <p:ext uri="{BB962C8B-B14F-4D97-AF65-F5344CB8AC3E}">
        <p14:creationId xmlns:p14="http://schemas.microsoft.com/office/powerpoint/2010/main" val="390527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AAC761-85DA-2946-A8B0-98ABCCB60D3C}"/>
              </a:ext>
            </a:extLst>
          </p:cNvPr>
          <p:cNvSpPr>
            <a:spLocks noGrp="1"/>
          </p:cNvSpPr>
          <p:nvPr>
            <p:ph type="title"/>
          </p:nvPr>
        </p:nvSpPr>
        <p:spPr/>
        <p:txBody>
          <a:bodyPr/>
          <a:lstStyle/>
          <a:p>
            <a:r>
              <a:rPr lang="en-US" dirty="0"/>
              <a:t>Arduino Nano Interrupts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C8584-CF62-A14C-89AC-48FCD56AF927}"/>
                  </a:ext>
                </a:extLst>
              </p:cNvPr>
              <p:cNvSpPr>
                <a:spLocks noGrp="1"/>
              </p:cNvSpPr>
              <p:nvPr>
                <p:ph idx="1"/>
              </p:nvPr>
            </p:nvSpPr>
            <p:spPr/>
            <p:txBody>
              <a:bodyPr>
                <a:normAutofit/>
              </a:bodyPr>
              <a:lstStyle/>
              <a:p>
                <a:r>
                  <a:rPr lang="en-US" dirty="0"/>
                  <a:t>Can we write code to interrupt every 1.0 second?</a:t>
                </a:r>
              </a:p>
              <a:p>
                <a:r>
                  <a:rPr lang="en-US" dirty="0"/>
                  <a:t>Yes, by resetting counter earlier than natural overflow</a:t>
                </a:r>
              </a:p>
              <a:p>
                <a:r>
                  <a:rPr lang="en-US" dirty="0"/>
                  <a:t>Set </a:t>
                </a:r>
                <a:r>
                  <a:rPr lang="en-US" dirty="0" err="1"/>
                  <a:t>prescaler</a:t>
                </a:r>
                <a:r>
                  <a:rPr lang="en-US" dirty="0"/>
                  <a:t> to 1024: </a:t>
                </a:r>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16,000,000</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𝑠𝑒𝑐</m:t>
                                </m:r>
                              </m:den>
                            </m:f>
                          </m:e>
                        </m:box>
                      </m:num>
                      <m:den>
                        <m:r>
                          <a:rPr lang="en-US" b="0" i="0" smtClean="0">
                            <a:latin typeface="Cambria Math" panose="02040503050406030204" pitchFamily="18" charset="0"/>
                          </a:rPr>
                          <m:t>102</m:t>
                        </m:r>
                        <m:r>
                          <a:rPr lang="en-US">
                            <a:latin typeface="Cambria Math" panose="02040503050406030204" pitchFamily="18" charset="0"/>
                          </a:rPr>
                          <m:t>4</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a:latin typeface="Cambria Math" panose="02040503050406030204" pitchFamily="18" charset="0"/>
                                  </a:rPr>
                                  <m:t>𝑐𝑦𝑐𝑙𝑒𝑠</m:t>
                                </m:r>
                              </m:num>
                              <m:den>
                                <m:r>
                                  <a:rPr lang="en-US">
                                    <a:latin typeface="Cambria Math" panose="02040503050406030204" pitchFamily="18" charset="0"/>
                                  </a:rPr>
                                  <m:t>𝑏𝑒𝑎𝑡</m:t>
                                </m:r>
                              </m:den>
                            </m:f>
                          </m:e>
                        </m:box>
                        <m:r>
                          <a:rPr lang="en-US">
                            <a:latin typeface="Cambria Math" panose="02040503050406030204" pitchFamily="18" charset="0"/>
                          </a:rPr>
                          <m:t> × </m:t>
                        </m:r>
                        <m:r>
                          <m:rPr>
                            <m:brk m:alnAt="63"/>
                          </m:rPr>
                          <a:rPr lang="en-US" b="0" i="0" smtClean="0">
                            <a:latin typeface="Cambria Math" panose="02040503050406030204" pitchFamily="18" charset="0"/>
                          </a:rPr>
                          <m:t>1</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b="0" i="1" smtClean="0">
                                    <a:latin typeface="Cambria Math" panose="02040503050406030204" pitchFamily="18" charset="0"/>
                                  </a:rPr>
                                  <m:t>𝑖𝑛𝑡𝑒𝑟𝑟𝑢𝑝𝑡</m:t>
                                </m:r>
                              </m:num>
                              <m:den>
                                <m:r>
                                  <a:rPr lang="en-US" b="0" i="1" smtClean="0">
                                    <a:latin typeface="Cambria Math" panose="02040503050406030204" pitchFamily="18" charset="0"/>
                                  </a:rPr>
                                  <m:t>𝑠𝑒𝑐</m:t>
                                </m:r>
                              </m:den>
                            </m:f>
                          </m:e>
                        </m:box>
                      </m:den>
                    </m:f>
                    <m:r>
                      <a:rPr lang="en-US">
                        <a:latin typeface="Cambria Math" panose="02040503050406030204" pitchFamily="18" charset="0"/>
                      </a:rPr>
                      <m:t>=</m:t>
                    </m:r>
                    <m:r>
                      <a:rPr lang="en-US" b="0" i="1" smtClean="0">
                        <a:latin typeface="Cambria Math" panose="02040503050406030204" pitchFamily="18" charset="0"/>
                      </a:rPr>
                      <m:t>15,625</m:t>
                    </m:r>
                    <m:f>
                      <m:fPr>
                        <m:ctrlPr>
                          <a:rPr lang="en-US" i="1">
                            <a:latin typeface="Cambria Math" panose="02040503050406030204" pitchFamily="18" charset="0"/>
                          </a:rPr>
                        </m:ctrlPr>
                      </m:fPr>
                      <m:num>
                        <m:r>
                          <a:rPr lang="en-US" b="0" i="1" smtClean="0">
                            <a:latin typeface="Cambria Math" panose="02040503050406030204" pitchFamily="18" charset="0"/>
                          </a:rPr>
                          <m:t>𝑏𝑒𝑎𝑡𝑠</m:t>
                        </m:r>
                      </m:num>
                      <m:den>
                        <m:r>
                          <a:rPr lang="en-US" b="0" i="1" smtClean="0">
                            <a:latin typeface="Cambria Math" panose="02040503050406030204" pitchFamily="18" charset="0"/>
                            <a:ea typeface="Cambria Math" panose="02040503050406030204" pitchFamily="18" charset="0"/>
                          </a:rPr>
                          <m:t>𝑖𝑛𝑡𝑒𝑟𝑟𝑢𝑝𝑡</m:t>
                        </m:r>
                      </m:den>
                    </m:f>
                  </m:oMath>
                </a14:m>
                <a:endParaRPr lang="en-US" dirty="0"/>
              </a:p>
              <a:p>
                <a:pPr lvl="1"/>
                <a:r>
                  <a:rPr lang="en-US" dirty="0"/>
                  <a:t>Indistinguishable on human scale, but set compare value to 15,625-1 = 15,624</a:t>
                </a:r>
              </a:p>
              <a:p>
                <a:pPr lvl="1"/>
                <a:r>
                  <a:rPr lang="en-US" dirty="0"/>
                  <a:t>The first beat is when counter is 0; the second beat is when counter is 1, </a:t>
                </a:r>
                <a:r>
                  <a:rPr lang="en-US" dirty="0" err="1"/>
                  <a:t>etc</a:t>
                </a:r>
                <a:endParaRPr lang="en-US" dirty="0"/>
              </a:p>
              <a:p>
                <a:endParaRPr lang="en-US" dirty="0"/>
              </a:p>
              <a:p>
                <a:r>
                  <a:rPr lang="en-US" dirty="0"/>
                  <a:t>Too great for 8-bit timer</a:t>
                </a:r>
              </a:p>
              <a:p>
                <a:r>
                  <a:rPr lang="en-US" dirty="0"/>
                  <a:t>But we have a 16-bit timer</a:t>
                </a:r>
              </a:p>
            </p:txBody>
          </p:sp>
        </mc:Choice>
        <mc:Fallback xmlns="">
          <p:sp>
            <p:nvSpPr>
              <p:cNvPr id="7" name="Content Placeholder 6">
                <a:extLst>
                  <a:ext uri="{FF2B5EF4-FFF2-40B4-BE49-F238E27FC236}">
                    <a16:creationId xmlns:a16="http://schemas.microsoft.com/office/drawing/2014/main" id="{B76C8584-CF62-A14C-89AC-48FCD56AF927}"/>
                  </a:ext>
                </a:extLst>
              </p:cNvPr>
              <p:cNvSpPr>
                <a:spLocks noGrp="1" noRot="1" noChangeAspect="1" noMove="1" noResize="1" noEditPoints="1" noAdjustHandles="1" noChangeArrowheads="1" noChangeShapeType="1" noTextEdit="1"/>
              </p:cNvSpPr>
              <p:nvPr>
                <p:ph idx="1"/>
              </p:nvPr>
            </p:nvSpPr>
            <p:spPr>
              <a:blipFill>
                <a:blip r:embed="rId2"/>
                <a:stretch>
                  <a:fillRect l="-1086" t="-2326" r="-603" b="-319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48D47F1-BD45-FE46-AD9C-03FEDAC1A7D3}"/>
              </a:ext>
            </a:extLst>
          </p:cNvPr>
          <p:cNvSpPr>
            <a:spLocks noGrp="1"/>
          </p:cNvSpPr>
          <p:nvPr>
            <p:ph type="ftr" sz="quarter" idx="11"/>
          </p:nvPr>
        </p:nvSpPr>
        <p:spPr/>
        <p:txBody>
          <a:bodyPr/>
          <a:lstStyle/>
          <a:p>
            <a:r>
              <a:rPr lang="en-US"/>
              <a:t>Programming at the Hardware/Software Interface</a:t>
            </a:r>
            <a:endParaRPr lang="en-US" dirty="0"/>
          </a:p>
        </p:txBody>
      </p:sp>
      <p:sp>
        <p:nvSpPr>
          <p:cNvPr id="3" name="Slide Number Placeholder 2">
            <a:extLst>
              <a:ext uri="{FF2B5EF4-FFF2-40B4-BE49-F238E27FC236}">
                <a16:creationId xmlns:a16="http://schemas.microsoft.com/office/drawing/2014/main" id="{861CB08A-1ABE-2B42-8741-157F7BE81A8F}"/>
              </a:ext>
            </a:extLst>
          </p:cNvPr>
          <p:cNvSpPr>
            <a:spLocks noGrp="1"/>
          </p:cNvSpPr>
          <p:nvPr>
            <p:ph type="sldNum" sz="quarter" idx="12"/>
          </p:nvPr>
        </p:nvSpPr>
        <p:spPr/>
        <p:txBody>
          <a:bodyPr/>
          <a:lstStyle/>
          <a:p>
            <a:fld id="{B30C84D9-7A41-4FEB-892B-80917372DB87}" type="slidenum">
              <a:rPr lang="en-US" smtClean="0"/>
              <a:t>99</a:t>
            </a:fld>
            <a:endParaRPr lang="en-US"/>
          </a:p>
        </p:txBody>
      </p:sp>
      <p:sp>
        <p:nvSpPr>
          <p:cNvPr id="8" name="Text Placeholder 7">
            <a:extLst>
              <a:ext uri="{FF2B5EF4-FFF2-40B4-BE49-F238E27FC236}">
                <a16:creationId xmlns:a16="http://schemas.microsoft.com/office/drawing/2014/main" id="{323DAC2F-5B7E-204A-8294-FC031D22FB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3904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par>
                                <p:cTn id="8" presetID="9" presetClass="entr" presetSubtype="0" fill="hold" nodeType="with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dissolve">
                                      <p:cBhvr>
                                        <p:cTn id="10" dur="500"/>
                                        <p:tgtEl>
                                          <p:spTgt spid="7">
                                            <p:txEl>
                                              <p:pRg st="2" end="2"/>
                                            </p:txEl>
                                          </p:spTgt>
                                        </p:tgtEl>
                                      </p:cBhvr>
                                    </p:animEffect>
                                  </p:childTnLst>
                                </p:cTn>
                              </p:par>
                              <p:par>
                                <p:cTn id="11" presetID="9" presetClass="entr" presetSubtype="0" fill="hold" nodeType="with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dissolve">
                                      <p:cBhvr>
                                        <p:cTn id="13" dur="500"/>
                                        <p:tgtEl>
                                          <p:spTgt spid="7">
                                            <p:txEl>
                                              <p:pRg st="3" end="3"/>
                                            </p:txEl>
                                          </p:spTgt>
                                        </p:tgtEl>
                                      </p:cBhvr>
                                    </p:animEffect>
                                  </p:childTnLst>
                                </p:cTn>
                              </p:par>
                              <p:par>
                                <p:cTn id="14" presetID="9" presetClass="entr" presetSubtype="0" fill="hold" nodeType="with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dissolv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dissolve">
                                      <p:cBhvr>
                                        <p:cTn id="21" dur="500"/>
                                        <p:tgtEl>
                                          <p:spTgt spid="7">
                                            <p:txEl>
                                              <p:pRg st="6" end="6"/>
                                            </p:txEl>
                                          </p:spTgt>
                                        </p:tgtEl>
                                      </p:cBhvr>
                                    </p:animEffect>
                                  </p:childTnLst>
                                </p:cTn>
                              </p:par>
                              <p:par>
                                <p:cTn id="22" presetID="9" presetClass="entr" presetSubtype="0" fill="hold" nodeType="withEffect">
                                  <p:stCondLst>
                                    <p:cond delay="100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dissolve">
                                      <p:cBhvr>
                                        <p:cTn id="2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2A6DD737E06248A8374676C39AEBE2" ma:contentTypeVersion="14" ma:contentTypeDescription="Create a new document." ma:contentTypeScope="" ma:versionID="0d56c6be9c8ba096b1503237dd01958a">
  <xsd:schema xmlns:xsd="http://www.w3.org/2001/XMLSchema" xmlns:xs="http://www.w3.org/2001/XMLSchema" xmlns:p="http://schemas.microsoft.com/office/2006/metadata/properties" xmlns:ns2="8d54eed4-0596-4574-96e7-ef933b2d0cc0" xmlns:ns3="5cfd4fdb-1191-4989-8a70-260de4cc5130" targetNamespace="http://schemas.microsoft.com/office/2006/metadata/properties" ma:root="true" ma:fieldsID="828d7a1e7a3599aa4c4d6f37876c6248" ns2:_="" ns3:_="">
    <xsd:import namespace="8d54eed4-0596-4574-96e7-ef933b2d0cc0"/>
    <xsd:import namespace="5cfd4fdb-1191-4989-8a70-260de4cc5130"/>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4eed4-0596-4574-96e7-ef933b2d0c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9e8d040-3cf8-41ce-a03b-17301c6837b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fd4fdb-1191-4989-8a70-260de4cc513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b3e34e7-f955-4eda-b78d-9495062ae5c1}" ma:internalName="TaxCatchAll" ma:showField="CatchAllData" ma:web="5cfd4fdb-1191-4989-8a70-260de4cc513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54eed4-0596-4574-96e7-ef933b2d0cc0">
      <Terms xmlns="http://schemas.microsoft.com/office/infopath/2007/PartnerControls"/>
    </lcf76f155ced4ddcb4097134ff3c332f>
    <TaxCatchAll xmlns="5cfd4fdb-1191-4989-8a70-260de4cc5130" xsi:nil="true"/>
  </documentManagement>
</p:properties>
</file>

<file path=customXml/itemProps1.xml><?xml version="1.0" encoding="utf-8"?>
<ds:datastoreItem xmlns:ds="http://schemas.openxmlformats.org/officeDocument/2006/customXml" ds:itemID="{D3FB475C-A9A7-4A85-A7B9-BE9D64B3A05F}">
  <ds:schemaRefs>
    <ds:schemaRef ds:uri="http://schemas.microsoft.com/sharepoint/v3/contenttype/forms"/>
  </ds:schemaRefs>
</ds:datastoreItem>
</file>

<file path=customXml/itemProps2.xml><?xml version="1.0" encoding="utf-8"?>
<ds:datastoreItem xmlns:ds="http://schemas.openxmlformats.org/officeDocument/2006/customXml" ds:itemID="{005D4F8A-87FF-4C62-900A-C9FB60034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4eed4-0596-4574-96e7-ef933b2d0cc0"/>
    <ds:schemaRef ds:uri="5cfd4fdb-1191-4989-8a70-260de4cc51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BDC5B0-AF90-48BD-8898-FE1F03C52C2E}">
  <ds:schemaRefs>
    <ds:schemaRef ds:uri="5cfd4fdb-1191-4989-8a70-260de4cc5130"/>
    <ds:schemaRef ds:uri="http://purl.org/dc/elements/1.1/"/>
    <ds:schemaRef ds:uri="http://schemas.microsoft.com/office/2006/metadata/properties"/>
    <ds:schemaRef ds:uri="http://www.w3.org/XML/1998/namespace"/>
    <ds:schemaRef ds:uri="8d54eed4-0596-4574-96e7-ef933b2d0cc0"/>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90076</TotalTime>
  <Words>12763</Words>
  <Application>Microsoft Macintosh PowerPoint</Application>
  <PresentationFormat>Widescreen</PresentationFormat>
  <Paragraphs>2151</Paragraphs>
  <Slides>132</Slides>
  <Notes>70</Notes>
  <HiddenSlides>46</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132</vt:i4>
      </vt:variant>
    </vt:vector>
  </HeadingPairs>
  <TitlesOfParts>
    <vt:vector size="142" baseType="lpstr">
      <vt:lpstr>Arial</vt:lpstr>
      <vt:lpstr>Calibri</vt:lpstr>
      <vt:lpstr>Calibri Light</vt:lpstr>
      <vt:lpstr>Cambria Math</vt:lpstr>
      <vt:lpstr>Consolas</vt:lpstr>
      <vt:lpstr>Courier New Bold</vt:lpstr>
      <vt:lpstr>Lato</vt:lpstr>
      <vt:lpstr>Lucida Console</vt:lpstr>
      <vt:lpstr>Wingdings</vt:lpstr>
      <vt:lpstr>Office Theme</vt:lpstr>
      <vt:lpstr>Concurrency within the Computer System</vt:lpstr>
      <vt:lpstr>PowerPoint Presentation</vt:lpstr>
      <vt:lpstr>Accessing I/O Devices with C</vt:lpstr>
      <vt:lpstr>Direct I/O, aka Port-Mapped I/O</vt:lpstr>
      <vt:lpstr>Memory-Mapped I/O</vt:lpstr>
      <vt:lpstr>Designs can gravitate to Memory-Mapped I/O</vt:lpstr>
      <vt:lpstr>ATmega368P Data Memory</vt:lpstr>
      <vt:lpstr>RP2040 Memory</vt:lpstr>
      <vt:lpstr>RP2040 Memory</vt:lpstr>
      <vt:lpstr>Let’s take a look at Raspberry Pi Pico</vt:lpstr>
      <vt:lpstr>Pins Can be Input or Output</vt:lpstr>
      <vt:lpstr>Input/Output Registers</vt:lpstr>
      <vt:lpstr>Let’s take a look at Arduino Nano</vt:lpstr>
      <vt:lpstr>Pins Can be Input or Output</vt:lpstr>
      <vt:lpstr>Input/Output Registers</vt:lpstr>
      <vt:lpstr>System Libraries Abstract-Away These Details</vt:lpstr>
      <vt:lpstr>Accessing I/O Registers</vt:lpstr>
      <vt:lpstr>Accessing I/O Registers</vt:lpstr>
      <vt:lpstr>Accessing I/O Registers</vt:lpstr>
      <vt:lpstr>Accessing I/O Registers</vt:lpstr>
      <vt:lpstr>Accessing I/O Registers</vt:lpstr>
      <vt:lpstr>Accessing I/O Registers</vt:lpstr>
      <vt:lpstr>Accessing I/O Registers</vt:lpstr>
      <vt:lpstr>Accessing I/O Registers</vt:lpstr>
      <vt:lpstr>Cow Pi Inputs</vt:lpstr>
      <vt:lpstr>Cow Pi Outputs</vt:lpstr>
      <vt:lpstr>Using Input, Changing Output</vt:lpstr>
      <vt:lpstr>Input/Output Demonstration</vt:lpstr>
      <vt:lpstr>Accessing I/O Registers</vt:lpstr>
      <vt:lpstr>Accessing I/O Registers</vt:lpstr>
      <vt:lpstr>Cow Pi Inputs</vt:lpstr>
      <vt:lpstr>Cow Pi Outputs</vt:lpstr>
      <vt:lpstr>Using Input, Changing Output</vt:lpstr>
      <vt:lpstr>Using Input, Changing Output</vt:lpstr>
      <vt:lpstr>Input/Output Demonstration</vt:lpstr>
      <vt:lpstr>Other Memory-Mapped Inputs/Outputs Numeric Displays</vt:lpstr>
      <vt:lpstr>Other Memory-Mapped Inputs/Outputs Numeric Displays</vt:lpstr>
      <vt:lpstr>Other Memory-Mapped Inputs/Outputs Character Displays</vt:lpstr>
      <vt:lpstr>Other Memory-Mapped Inputs/Outputs VGA Pixel Buffer</vt:lpstr>
      <vt:lpstr>Other Memory-Mapped Inputs/Outputs Matrix Keypad</vt:lpstr>
      <vt:lpstr>Other Memory-Mapped Inputs/Outputs Matrix Keypad</vt:lpstr>
      <vt:lpstr>Internal Timer</vt:lpstr>
      <vt:lpstr>Timer Registers</vt:lpstr>
      <vt:lpstr>Timer Registers</vt:lpstr>
      <vt:lpstr>Timer Registers</vt:lpstr>
      <vt:lpstr>Timer Registers</vt:lpstr>
      <vt:lpstr>Internal Timer/Counters</vt:lpstr>
      <vt:lpstr>Internal Timer/Counters</vt:lpstr>
      <vt:lpstr>Internal Timer/Counters</vt:lpstr>
      <vt:lpstr>Internal Timer/Counters</vt:lpstr>
      <vt:lpstr>Timer Registers</vt:lpstr>
      <vt:lpstr>Accessing Timer Registers</vt:lpstr>
      <vt:lpstr>“Blink”</vt:lpstr>
      <vt:lpstr>“Blink” using busy-wait</vt:lpstr>
      <vt:lpstr>“Blink” using busy-wait</vt:lpstr>
      <vt:lpstr>“Blink” using busy-wait Demonstration</vt:lpstr>
      <vt:lpstr>Non-blocking “Blink”</vt:lpstr>
      <vt:lpstr>Non-blocking “Blink” Demonstration</vt:lpstr>
      <vt:lpstr>Let’s see what Timer0’s control register holds</vt:lpstr>
      <vt:lpstr>Let’s see what Timer0’s control register holds</vt:lpstr>
      <vt:lpstr>Timer-Blink</vt:lpstr>
      <vt:lpstr>Timer-Blink</vt:lpstr>
      <vt:lpstr>Timer-Blink Demonstration</vt:lpstr>
      <vt:lpstr>Exceptional Control Flow</vt:lpstr>
      <vt:lpstr>Control Flow / Flow of Control</vt:lpstr>
      <vt:lpstr>Control Flow / Flow of Control</vt:lpstr>
      <vt:lpstr>Control Flow / Flow of Control</vt:lpstr>
      <vt:lpstr>Control Flow / Flow of Control</vt:lpstr>
      <vt:lpstr>Exceptional Control Flow</vt:lpstr>
      <vt:lpstr>Exception</vt:lpstr>
      <vt:lpstr>Exception Table / Interrupt Vector Table</vt:lpstr>
      <vt:lpstr>Interrupts / Asynchronous Exceptions</vt:lpstr>
      <vt:lpstr>Synchronous Exceptions</vt:lpstr>
      <vt:lpstr>System Call</vt:lpstr>
      <vt:lpstr>System Call Examples </vt:lpstr>
      <vt:lpstr>Synchronous Exceptions</vt:lpstr>
      <vt:lpstr>Page Fault</vt:lpstr>
      <vt:lpstr>Segmentation Fault</vt:lpstr>
      <vt:lpstr>Synchronous Exceptions</vt:lpstr>
      <vt:lpstr>Exceptional Control Flow</vt:lpstr>
      <vt:lpstr>What’s the output?</vt:lpstr>
      <vt:lpstr>Imagine that you’re a process</vt:lpstr>
      <vt:lpstr>Imagine that you’re a process</vt:lpstr>
      <vt:lpstr>Imagine that you’re a process</vt:lpstr>
      <vt:lpstr>Imagine that you’re a process</vt:lpstr>
      <vt:lpstr>Imagine that you’re a process</vt:lpstr>
      <vt:lpstr>What’s really the output?</vt:lpstr>
      <vt:lpstr>But… how? What’s causing the extra output?</vt:lpstr>
      <vt:lpstr>POSIX Signals</vt:lpstr>
      <vt:lpstr>But… how? What calls the other code?</vt:lpstr>
      <vt:lpstr>But… how? Why isn’t count_loop_iterations affected?</vt:lpstr>
      <vt:lpstr>Well, that’s cool</vt:lpstr>
      <vt:lpstr>Raspberry Pi Pico Interrupts</vt:lpstr>
      <vt:lpstr>Interrupt “Blink”</vt:lpstr>
      <vt:lpstr>Interrupt “Blink” Demonstration</vt:lpstr>
      <vt:lpstr>Arduino Nano Interrupts</vt:lpstr>
      <vt:lpstr>Timer-Blink (Interrupt Version)</vt:lpstr>
      <vt:lpstr>Timer-Blink (Interrupt Version)</vt:lpstr>
      <vt:lpstr>Arduino Nano Interrupts</vt:lpstr>
      <vt:lpstr>One-Second Interrupt Blink</vt:lpstr>
      <vt:lpstr>One-Second Interrupt Blink</vt:lpstr>
      <vt:lpstr>One-Second Interrupt Blink Demonstration</vt:lpstr>
      <vt:lpstr>Raspberry Pi Pico Interrupts</vt:lpstr>
      <vt:lpstr>You Could Configure Interrupts by Manipulating Registers…</vt:lpstr>
      <vt:lpstr>You Could Configure Interrupts by Manipulating Registers…</vt:lpstr>
      <vt:lpstr>…Or, Go to Higher Level of Abstraction</vt:lpstr>
      <vt:lpstr>Arduino Core External Interrupt Functions</vt:lpstr>
      <vt:lpstr>mbed OS InterruptIn Class</vt:lpstr>
      <vt:lpstr>CowPi Pin Change Interrupt Functions</vt:lpstr>
      <vt:lpstr>CowPi Pin Change Interrupt Functions</vt:lpstr>
      <vt:lpstr>Arduino Nano Interrupts</vt:lpstr>
      <vt:lpstr>ATmega368P Has Two Types of Pin Interrupts</vt:lpstr>
      <vt:lpstr>Going to Higher Level of Abstraction</vt:lpstr>
      <vt:lpstr>Arduino Core External Interrupt Functions</vt:lpstr>
      <vt:lpstr>Narcoleptic Blinker</vt:lpstr>
      <vt:lpstr>Narcoleptic Blinker</vt:lpstr>
      <vt:lpstr>Narcoleptic Blinker</vt:lpstr>
      <vt:lpstr>Narcoleptic Blinker Demonstration</vt:lpstr>
      <vt:lpstr>Going to Higher Level of Abstraction</vt:lpstr>
      <vt:lpstr>CowPi Pin Change Interrupt Functions</vt:lpstr>
      <vt:lpstr>CowPi Pin Change Interrupt Functions</vt:lpstr>
      <vt:lpstr>Exceptional Control Flow</vt:lpstr>
      <vt:lpstr>Processes</vt:lpstr>
      <vt:lpstr>Illusion of exclusive use of CPU &amp; memory</vt:lpstr>
      <vt:lpstr>Multiprocessing Example</vt:lpstr>
      <vt:lpstr>Illusion of Multiprocessing</vt:lpstr>
      <vt:lpstr>Reality of Multiprocessing</vt:lpstr>
      <vt:lpstr>Context Switch</vt:lpstr>
      <vt:lpstr>Multicore Processors</vt:lpstr>
      <vt:lpstr>Recall: Context Switch</vt:lpstr>
      <vt:lpstr>Context Switch</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958</cp:revision>
  <dcterms:created xsi:type="dcterms:W3CDTF">2018-01-03T19:54:25Z</dcterms:created>
  <dcterms:modified xsi:type="dcterms:W3CDTF">2024-04-05T17:24:26Z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0x010100E42A6DD737E06248A8374676C39AEBE2</vt:lpwstr>
  </property>
  <property fmtid="{D5CDD505-2E9C-101B-9397-08002B2CF9AE}" pid="3" name="MediaServiceImageTags">
    <vt:lpwstr/>
  </property>
</Properties>
</file>